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94" r:id="rId1"/>
  </p:sldMasterIdLst>
  <p:sldIdLst>
    <p:sldId id="256" r:id="rId2"/>
    <p:sldId id="276" r:id="rId3"/>
    <p:sldId id="259" r:id="rId4"/>
    <p:sldId id="269" r:id="rId5"/>
    <p:sldId id="275" r:id="rId6"/>
    <p:sldId id="273" r:id="rId7"/>
    <p:sldId id="274" r:id="rId8"/>
    <p:sldId id="272" r:id="rId9"/>
  </p:sldIdLst>
  <p:sldSz cx="12192000" cy="6858000"/>
  <p:notesSz cx="6858000" cy="9144000"/>
  <p:embeddedFontLst>
    <p:embeddedFont>
      <p:font typeface="Calibri Light" panose="020F0302020204030204" pitchFamily="34" charset="0"/>
      <p:regular r:id="rId10"/>
      <p:italic r:id="rId11"/>
    </p:embeddedFont>
    <p:embeddedFont>
      <p:font typeface="Calibri" panose="020F0502020204030204" pitchFamily="34" charset="0"/>
      <p:regular r:id="rId12"/>
      <p:bold r:id="rId13"/>
      <p:italic r:id="rId14"/>
      <p:boldItalic r:id="rId15"/>
    </p:embeddedFont>
    <p:embeddedFont>
      <p:font typeface="Montserrat Semi Bold" panose="00000700000000000000" pitchFamily="50" charset="0"/>
      <p:bold r:id="rId1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60"/>
  </p:normalViewPr>
  <p:slideViewPr>
    <p:cSldViewPr snapToGrid="0">
      <p:cViewPr varScale="1">
        <p:scale>
          <a:sx n="68" d="100"/>
          <a:sy n="68" d="100"/>
        </p:scale>
        <p:origin x="432"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jpeg>
</file>

<file path=ppt/media/image10.png>
</file>

<file path=ppt/media/image11.png>
</file>

<file path=ppt/media/image2.png>
</file>

<file path=ppt/media/image3.png>
</file>

<file path=ppt/media/image4.png>
</file>

<file path=ppt/media/image5.jp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smtClean="0"/>
              <a:pPr/>
              <a:t>11/4/2020</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4774663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21765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915042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568373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29742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16880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690462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51617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43520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21894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687651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8511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64909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811715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84819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24755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11/4/2020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650499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11/4/2020</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44824027"/>
      </p:ext>
    </p:extLst>
  </p:cSld>
  <p:clrMap bg1="dk1" tx1="lt1" bg2="dk2" tx2="lt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 id="2147483806" r:id="rId12"/>
    <p:sldLayoutId id="2147483807" r:id="rId13"/>
    <p:sldLayoutId id="2147483808" r:id="rId14"/>
    <p:sldLayoutId id="2147483809" r:id="rId15"/>
    <p:sldLayoutId id="2147483810" r:id="rId16"/>
    <p:sldLayoutId id="2147483811"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962399" y="126999"/>
            <a:ext cx="6555471" cy="2146301"/>
          </a:xfrm>
        </p:spPr>
        <p:txBody>
          <a:bodyPr>
            <a:normAutofit fontScale="90000"/>
          </a:bodyPr>
          <a:lstStyle/>
          <a:p>
            <a:pPr algn="ctr">
              <a:lnSpc>
                <a:spcPct val="150000"/>
              </a:lnSpc>
              <a:spcAft>
                <a:spcPts val="800"/>
              </a:spcAft>
            </a:pPr>
            <a:r>
              <a:rPr lang="id-ID" sz="4400" b="1" dirty="0" smtClean="0">
                <a:latin typeface="Times New Roman" panose="02020603050405020304" pitchFamily="18" charset="0"/>
                <a:ea typeface="Calibri" panose="020F0502020204030204" pitchFamily="34" charset="0"/>
                <a:cs typeface="Times New Roman" panose="02020603050405020304" pitchFamily="18" charset="0"/>
              </a:rPr>
              <a:t/>
            </a:r>
            <a:br>
              <a:rPr lang="id-ID" sz="4400" b="1" dirty="0" smtClean="0">
                <a:latin typeface="Times New Roman" panose="02020603050405020304" pitchFamily="18" charset="0"/>
                <a:ea typeface="Calibri" panose="020F0502020204030204" pitchFamily="34" charset="0"/>
                <a:cs typeface="Times New Roman" panose="02020603050405020304" pitchFamily="18" charset="0"/>
              </a:rPr>
            </a:br>
            <a:r>
              <a:rPr lang="id-ID" sz="3200" b="1" dirty="0">
                <a:solidFill>
                  <a:schemeClr val="accent3"/>
                </a:solidFill>
              </a:rPr>
              <a:t>Final Project Praktikum Pemrograman Web</a:t>
            </a:r>
            <a:r>
              <a:rPr lang="id-ID" sz="3600" b="1" dirty="0" smtClean="0">
                <a:solidFill>
                  <a:schemeClr val="accent3"/>
                </a:solidFill>
              </a:rPr>
              <a:t/>
            </a:r>
            <a:br>
              <a:rPr lang="id-ID" sz="3600" b="1" dirty="0" smtClean="0">
                <a:solidFill>
                  <a:schemeClr val="accent3"/>
                </a:solidFill>
              </a:rPr>
            </a:br>
            <a:endParaRPr lang="en-US" sz="3600" b="1" dirty="0">
              <a:solidFill>
                <a:schemeClr val="accent3"/>
              </a:solidFill>
            </a:endParaRPr>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10253412" y="-1"/>
            <a:ext cx="1813426" cy="1718083"/>
          </a:xfrm>
          <a:prstGeom prst="rect">
            <a:avLst/>
          </a:prstGeom>
          <a:noFill/>
        </p:spPr>
      </p:pic>
      <p:sp>
        <p:nvSpPr>
          <p:cNvPr id="7" name="Rectangle 6"/>
          <p:cNvSpPr/>
          <p:nvPr/>
        </p:nvSpPr>
        <p:spPr>
          <a:xfrm>
            <a:off x="3019719" y="2400300"/>
            <a:ext cx="6096000" cy="2554545"/>
          </a:xfrm>
          <a:prstGeom prst="rect">
            <a:avLst/>
          </a:prstGeom>
        </p:spPr>
        <p:txBody>
          <a:bodyPr>
            <a:spAutoFit/>
          </a:bodyPr>
          <a:lstStyle/>
          <a:p>
            <a:pPr marL="0" lvl="5" algn="ctr"/>
            <a:r>
              <a:rPr lang="id-ID" sz="2000" b="1" dirty="0" smtClean="0">
                <a:solidFill>
                  <a:schemeClr val="accent1"/>
                </a:solidFill>
              </a:rPr>
              <a:t>NAMA KELOMPOK</a:t>
            </a:r>
          </a:p>
          <a:p>
            <a:pPr marL="0" lvl="5" algn="ctr"/>
            <a:endParaRPr lang="id-ID" sz="2000" b="1" dirty="0">
              <a:solidFill>
                <a:schemeClr val="accent1"/>
              </a:solidFill>
            </a:endParaRPr>
          </a:p>
          <a:p>
            <a:pPr algn="ctr"/>
            <a:r>
              <a:rPr lang="id-ID" sz="2000" dirty="0">
                <a:latin typeface="Montserrat Semi Bold" panose="00000700000000000000" pitchFamily="50" charset="0"/>
                <a:ea typeface="Calibri" panose="020F0502020204030204" pitchFamily="34" charset="0"/>
                <a:cs typeface="Times New Roman" panose="02020603050405020304" pitchFamily="18" charset="0"/>
              </a:rPr>
              <a:t>I Putu Ryan Paramaditya (1808561024)</a:t>
            </a:r>
            <a:r>
              <a:rPr lang="id-ID" sz="2000" dirty="0">
                <a:latin typeface="Montserrat Semi Bold" panose="00000700000000000000" pitchFamily="50" charset="0"/>
              </a:rPr>
              <a:t> </a:t>
            </a:r>
            <a:endParaRPr lang="id-ID" sz="2000" dirty="0" smtClean="0">
              <a:latin typeface="Montserrat Semi Bold" panose="00000700000000000000" pitchFamily="50" charset="0"/>
            </a:endParaRPr>
          </a:p>
          <a:p>
            <a:pPr algn="ctr"/>
            <a:r>
              <a:rPr lang="id-ID" sz="2000" dirty="0" smtClean="0">
                <a:latin typeface="Montserrat Semi Bold" panose="00000700000000000000" pitchFamily="50" charset="0"/>
              </a:rPr>
              <a:t>Al </a:t>
            </a:r>
            <a:r>
              <a:rPr lang="id-ID" sz="2000" dirty="0">
                <a:latin typeface="Montserrat Semi Bold" panose="00000700000000000000" pitchFamily="50" charset="0"/>
              </a:rPr>
              <a:t>Habib Muhammad (1808561043)</a:t>
            </a:r>
            <a:endParaRPr lang="en-US" sz="2000" dirty="0">
              <a:latin typeface="Montserrat Semi Bold" panose="00000700000000000000" pitchFamily="50" charset="0"/>
            </a:endParaRPr>
          </a:p>
          <a:p>
            <a:pPr algn="ctr"/>
            <a:r>
              <a:rPr lang="id-ID" sz="2000" dirty="0">
                <a:latin typeface="Montserrat Semi Bold" panose="00000700000000000000" pitchFamily="50" charset="0"/>
              </a:rPr>
              <a:t>I Made Prema Satwika (1808561031)</a:t>
            </a:r>
            <a:endParaRPr lang="en-US" sz="2000" dirty="0">
              <a:latin typeface="Montserrat Semi Bold" panose="00000700000000000000" pitchFamily="50" charset="0"/>
            </a:endParaRPr>
          </a:p>
          <a:p>
            <a:pPr algn="ctr"/>
            <a:r>
              <a:rPr lang="id-ID" sz="2000" dirty="0">
                <a:latin typeface="Montserrat Semi Bold" panose="00000700000000000000" pitchFamily="50" charset="0"/>
              </a:rPr>
              <a:t>Ni Made Ayu Suandewi (</a:t>
            </a:r>
            <a:r>
              <a:rPr lang="id-ID" sz="2000" dirty="0" smtClean="0">
                <a:latin typeface="Montserrat Semi Bold" panose="00000700000000000000" pitchFamily="50" charset="0"/>
              </a:rPr>
              <a:t>1808561034)</a:t>
            </a:r>
          </a:p>
          <a:p>
            <a:pPr algn="ctr"/>
            <a:endParaRPr lang="id-ID" sz="2000" dirty="0" smtClean="0">
              <a:latin typeface="Montserrat Semi Bold" panose="00000700000000000000" pitchFamily="50" charset="0"/>
            </a:endParaRPr>
          </a:p>
          <a:p>
            <a:pPr algn="ctr"/>
            <a:r>
              <a:rPr lang="id-ID" sz="2000" dirty="0" smtClean="0">
                <a:latin typeface="Montserrat Semi Bold" panose="00000700000000000000" pitchFamily="50" charset="0"/>
              </a:rPr>
              <a:t>Kelas </a:t>
            </a:r>
            <a:r>
              <a:rPr lang="id-ID" sz="2000" dirty="0">
                <a:latin typeface="Montserrat Semi Bold" panose="00000700000000000000" pitchFamily="50" charset="0"/>
              </a:rPr>
              <a:t>B</a:t>
            </a:r>
            <a:endParaRPr lang="en-US" sz="2000" dirty="0">
              <a:latin typeface="Montserrat Semi Bold" panose="00000700000000000000" pitchFamily="50" charset="0"/>
            </a:endParaRPr>
          </a:p>
        </p:txBody>
      </p:sp>
    </p:spTree>
    <p:extLst>
      <p:ext uri="{BB962C8B-B14F-4D97-AF65-F5344CB8AC3E}">
        <p14:creationId xmlns:p14="http://schemas.microsoft.com/office/powerpoint/2010/main" val="383481873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xit" presetSubtype="0" fill="hold" nodeType="clickEffect">
                                  <p:stCondLst>
                                    <p:cond delay="0"/>
                                  </p:stCondLst>
                                  <p:childTnLst>
                                    <p:animEffect transition="out" filter="fade">
                                      <p:cBhvr>
                                        <p:cTn id="6" dur="2000"/>
                                        <p:tgtEl>
                                          <p:spTgt spid="4"/>
                                        </p:tgtEl>
                                      </p:cBhvr>
                                    </p:animEffect>
                                    <p:anim calcmode="lin" valueType="num">
                                      <p:cBhvr>
                                        <p:cTn id="7" dur="2000"/>
                                        <p:tgtEl>
                                          <p:spTgt spid="4"/>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8" dur="2000"/>
                                        <p:tgtEl>
                                          <p:spTgt spid="4"/>
                                        </p:tgtEl>
                                        <p:attrNameLst>
                                          <p:attrName>ppt_h</p:attrName>
                                        </p:attrNameLst>
                                      </p:cBhvr>
                                      <p:tavLst>
                                        <p:tav tm="0">
                                          <p:val>
                                            <p:strVal val="ppt_h"/>
                                          </p:val>
                                        </p:tav>
                                        <p:tav tm="100000">
                                          <p:val>
                                            <p:strVal val="ppt_h"/>
                                          </p:val>
                                        </p:tav>
                                      </p:tavLst>
                                    </p:anim>
                                    <p:set>
                                      <p:cBhvr>
                                        <p:cTn id="9" dur="1" fill="hold">
                                          <p:stCondLst>
                                            <p:cond delay="19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id-ID" dirty="0" smtClean="0"/>
              <a:t>Latar belakang</a:t>
            </a:r>
            <a:endParaRPr lang="id-ID" dirty="0"/>
          </a:p>
        </p:txBody>
      </p:sp>
      <p:sp>
        <p:nvSpPr>
          <p:cNvPr id="3" name="Content Placeholder 2"/>
          <p:cNvSpPr>
            <a:spLocks noGrp="1"/>
          </p:cNvSpPr>
          <p:nvPr>
            <p:ph idx="1"/>
          </p:nvPr>
        </p:nvSpPr>
        <p:spPr>
          <a:xfrm>
            <a:off x="685801" y="1855694"/>
            <a:ext cx="10131425" cy="4182035"/>
          </a:xfrm>
        </p:spPr>
        <p:txBody>
          <a:bodyPr>
            <a:normAutofit fontScale="85000" lnSpcReduction="10000"/>
          </a:bodyPr>
          <a:lstStyle/>
          <a:p>
            <a:pPr marL="0" indent="0" algn="just">
              <a:lnSpc>
                <a:spcPct val="150000"/>
              </a:lnSpc>
              <a:buNone/>
            </a:pPr>
            <a:r>
              <a:rPr lang="id-ID" sz="2000" dirty="0">
                <a:latin typeface="Montserrat Semi Bold" panose="00000700000000000000" pitchFamily="50" charset="0"/>
              </a:rPr>
              <a:t>Semakin banyaknya penggemar </a:t>
            </a:r>
            <a:r>
              <a:rPr lang="id-ID" sz="2000" dirty="0" smtClean="0">
                <a:latin typeface="Montserrat Semi Bold" panose="00000700000000000000" pitchFamily="50" charset="0"/>
              </a:rPr>
              <a:t>fotografi membuat para </a:t>
            </a:r>
            <a:r>
              <a:rPr lang="id-ID" sz="2000" dirty="0">
                <a:latin typeface="Montserrat Semi Bold" panose="00000700000000000000" pitchFamily="50" charset="0"/>
              </a:rPr>
              <a:t>entrepreneur melihat  munculnya  kesempatan membangun usaha-usaha  untuk  mendukung  kegiatan  fotografi  tersebut, </a:t>
            </a:r>
            <a:r>
              <a:rPr lang="id-ID" sz="2000" dirty="0" smtClean="0">
                <a:latin typeface="Montserrat Semi Bold" panose="00000700000000000000" pitchFamily="50" charset="0"/>
              </a:rPr>
              <a:t>salah satunya </a:t>
            </a:r>
            <a:r>
              <a:rPr lang="id-ID" sz="2000" dirty="0">
                <a:latin typeface="Montserrat Semi Bold" panose="00000700000000000000" pitchFamily="50" charset="0"/>
              </a:rPr>
              <a:t>adalah usaha penjualan produk-produk </a:t>
            </a:r>
            <a:r>
              <a:rPr lang="id-ID" sz="2000" dirty="0" smtClean="0">
                <a:latin typeface="Montserrat Semi Bold" panose="00000700000000000000" pitchFamily="50" charset="0"/>
              </a:rPr>
              <a:t>kamera dan </a:t>
            </a:r>
            <a:r>
              <a:rPr lang="id-ID" sz="2000" dirty="0">
                <a:latin typeface="Montserrat Semi Bold" panose="00000700000000000000" pitchFamily="50" charset="0"/>
              </a:rPr>
              <a:t>pendukungnya. Pemanfaatan e-commerce dalam bidang bisnis penjualan kamera, aksesoris dan peralatan fotografi akan memberikan  dampak  positif,  baik  dari  segi  transaksi penjualan  maupun  manejemen produknya. Dari segi  transaksi  penjualan,  para pelaku bisnis dapat melakukan aktifitas lain dan tidak  terbatas pada letak geografis, sementara konsumen dapat melakukan transaksi pembelian tanpa harus </a:t>
            </a:r>
            <a:r>
              <a:rPr lang="id-ID" sz="2000" dirty="0" smtClean="0">
                <a:latin typeface="Montserrat Semi Bold" panose="00000700000000000000" pitchFamily="50" charset="0"/>
              </a:rPr>
              <a:t>dibatasi </a:t>
            </a:r>
            <a:r>
              <a:rPr lang="id-ID" sz="2000" dirty="0">
                <a:latin typeface="Montserrat Semi Bold" panose="00000700000000000000" pitchFamily="50" charset="0"/>
              </a:rPr>
              <a:t>oleh waktu. Dari segi </a:t>
            </a:r>
            <a:r>
              <a:rPr lang="id-ID" sz="2000" dirty="0" smtClean="0">
                <a:latin typeface="Montserrat Semi Bold" panose="00000700000000000000" pitchFamily="50" charset="0"/>
              </a:rPr>
              <a:t>manajemen </a:t>
            </a:r>
            <a:r>
              <a:rPr lang="id-ID" sz="2000" dirty="0">
                <a:latin typeface="Montserrat Semi Bold" panose="00000700000000000000" pitchFamily="50" charset="0"/>
              </a:rPr>
              <a:t>pengolahan data produk menggunakan database yang dapat mengontrol sirkulasi data berdasarkan permasalahan-permasalahan yang ada.</a:t>
            </a:r>
          </a:p>
          <a:p>
            <a:pPr marL="0" indent="0">
              <a:buNone/>
            </a:pPr>
            <a:endParaRPr lang="id-ID" dirty="0"/>
          </a:p>
        </p:txBody>
      </p:sp>
    </p:spTree>
    <p:extLst>
      <p:ext uri="{BB962C8B-B14F-4D97-AF65-F5344CB8AC3E}">
        <p14:creationId xmlns:p14="http://schemas.microsoft.com/office/powerpoint/2010/main" val="964699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id-ID" dirty="0"/>
              <a:t>Sistem e-commerce, jual beli kamera digital </a:t>
            </a:r>
            <a:r>
              <a:rPr lang="id-ID" dirty="0" smtClean="0"/>
              <a:t/>
            </a:r>
            <a:br>
              <a:rPr lang="id-ID" dirty="0" smtClean="0"/>
            </a:br>
            <a:r>
              <a:rPr lang="id-ID" dirty="0" smtClean="0"/>
              <a:t>beserta </a:t>
            </a:r>
            <a:r>
              <a:rPr lang="id-ID" dirty="0"/>
              <a:t>kit dan aksesorisnya</a:t>
            </a:r>
            <a:r>
              <a:rPr lang="id-ID" dirty="0" smtClean="0"/>
              <a:t>:</a:t>
            </a:r>
            <a:r>
              <a:rPr lang="en-US" dirty="0"/>
              <a:t/>
            </a:r>
            <a:br>
              <a:rPr lang="en-US" dirty="0"/>
            </a:br>
            <a:r>
              <a:rPr lang="id-ID" b="1" dirty="0" smtClean="0"/>
              <a:t> </a:t>
            </a:r>
            <a:endParaRPr lang="en-US" dirty="0"/>
          </a:p>
        </p:txBody>
      </p:sp>
      <p:sp>
        <p:nvSpPr>
          <p:cNvPr id="3" name="Content Placeholder 2"/>
          <p:cNvSpPr>
            <a:spLocks noGrp="1"/>
          </p:cNvSpPr>
          <p:nvPr>
            <p:ph idx="1"/>
          </p:nvPr>
        </p:nvSpPr>
        <p:spPr>
          <a:xfrm>
            <a:off x="600961" y="1830983"/>
            <a:ext cx="7506092" cy="2722164"/>
          </a:xfrm>
        </p:spPr>
        <p:txBody>
          <a:bodyPr>
            <a:normAutofit/>
          </a:bodyPr>
          <a:lstStyle/>
          <a:p>
            <a:pPr marL="0" indent="0">
              <a:buNone/>
            </a:pPr>
            <a:r>
              <a:rPr lang="id-ID" sz="2000" dirty="0" smtClean="0"/>
              <a:t>Deskripsi </a:t>
            </a:r>
            <a:r>
              <a:rPr lang="id-ID" sz="2000" dirty="0"/>
              <a:t>sistemnya dimana toko online tersebut menjual kamera </a:t>
            </a:r>
            <a:r>
              <a:rPr lang="id-ID" sz="2000" dirty="0" smtClean="0"/>
              <a:t>yaitu</a:t>
            </a:r>
          </a:p>
          <a:p>
            <a:pPr lvl="3">
              <a:buFont typeface="Wingdings" panose="05000000000000000000" pitchFamily="2" charset="2"/>
              <a:buChar char="v"/>
            </a:pPr>
            <a:r>
              <a:rPr lang="id-ID" sz="1800" dirty="0" smtClean="0"/>
              <a:t> dslr</a:t>
            </a:r>
          </a:p>
          <a:p>
            <a:pPr lvl="3">
              <a:buFont typeface="Wingdings" panose="05000000000000000000" pitchFamily="2" charset="2"/>
              <a:buChar char="v"/>
            </a:pPr>
            <a:r>
              <a:rPr lang="id-ID" sz="1800" dirty="0" smtClean="0"/>
              <a:t> mirroless</a:t>
            </a:r>
          </a:p>
          <a:p>
            <a:pPr lvl="3">
              <a:buFont typeface="Wingdings" panose="05000000000000000000" pitchFamily="2" charset="2"/>
              <a:buChar char="v"/>
            </a:pPr>
            <a:r>
              <a:rPr lang="id-ID" sz="1800" dirty="0" smtClean="0"/>
              <a:t> pocket</a:t>
            </a:r>
            <a:endParaRPr lang="id-ID" sz="1800" dirty="0"/>
          </a:p>
          <a:p>
            <a:pPr lvl="3">
              <a:buFont typeface="Wingdings" panose="05000000000000000000" pitchFamily="2" charset="2"/>
              <a:buChar char="v"/>
            </a:pPr>
            <a:r>
              <a:rPr lang="id-ID" sz="1800" dirty="0" smtClean="0"/>
              <a:t> kit </a:t>
            </a:r>
          </a:p>
          <a:p>
            <a:endParaRPr lang="en-US" dirty="0"/>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10378574" y="90153"/>
            <a:ext cx="1813426" cy="1576414"/>
          </a:xfrm>
          <a:prstGeom prst="rect">
            <a:avLst/>
          </a:prstGeom>
          <a:noFill/>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1048" y="2585314"/>
            <a:ext cx="4194927" cy="3447499"/>
          </a:xfrm>
          <a:prstGeom prst="rect">
            <a:avLst/>
          </a:prstGeom>
        </p:spPr>
      </p:pic>
    </p:spTree>
    <p:extLst>
      <p:ext uri="{BB962C8B-B14F-4D97-AF65-F5344CB8AC3E}">
        <p14:creationId xmlns:p14="http://schemas.microsoft.com/office/powerpoint/2010/main" val="4168007739"/>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270235"/>
            <a:ext cx="10131425" cy="1244600"/>
          </a:xfrm>
        </p:spPr>
        <p:txBody>
          <a:bodyPr/>
          <a:lstStyle/>
          <a:p>
            <a:pPr algn="ctr"/>
            <a:r>
              <a:rPr lang="id-ID" b="1" dirty="0"/>
              <a:t>perlengkapan yang berhubungan dengan </a:t>
            </a:r>
            <a:r>
              <a:rPr lang="id-ID" b="1" dirty="0" smtClean="0"/>
              <a:t>kamera</a:t>
            </a:r>
            <a:endParaRPr lang="en-US" b="1" dirty="0"/>
          </a:p>
        </p:txBody>
      </p:sp>
      <p:sp>
        <p:nvSpPr>
          <p:cNvPr id="4" name="Content Placeholder 3"/>
          <p:cNvSpPr>
            <a:spLocks noGrp="1"/>
          </p:cNvSpPr>
          <p:nvPr>
            <p:ph sz="half" idx="2"/>
          </p:nvPr>
        </p:nvSpPr>
        <p:spPr>
          <a:xfrm>
            <a:off x="761216" y="2311139"/>
            <a:ext cx="4996923" cy="2920998"/>
          </a:xfrm>
        </p:spPr>
        <p:txBody>
          <a:bodyPr/>
          <a:lstStyle/>
          <a:p>
            <a:pPr lvl="2">
              <a:buFont typeface="Wingdings" panose="05000000000000000000" pitchFamily="2" charset="2"/>
              <a:buChar char="q"/>
            </a:pPr>
            <a:r>
              <a:rPr lang="id-ID" sz="2000" dirty="0"/>
              <a:t>lensa kit</a:t>
            </a:r>
          </a:p>
          <a:p>
            <a:pPr lvl="2">
              <a:buFont typeface="Wingdings" panose="05000000000000000000" pitchFamily="2" charset="2"/>
              <a:buChar char="q"/>
            </a:pPr>
            <a:r>
              <a:rPr lang="id-ID" sz="2000" dirty="0"/>
              <a:t> tripod</a:t>
            </a:r>
          </a:p>
          <a:p>
            <a:pPr lvl="2">
              <a:buFont typeface="Wingdings" panose="05000000000000000000" pitchFamily="2" charset="2"/>
              <a:buChar char="q"/>
            </a:pPr>
            <a:r>
              <a:rPr lang="id-ID" sz="2000" dirty="0"/>
              <a:t> mic</a:t>
            </a:r>
          </a:p>
          <a:p>
            <a:pPr lvl="2">
              <a:buFont typeface="Wingdings" panose="05000000000000000000" pitchFamily="2" charset="2"/>
              <a:buChar char="q"/>
            </a:pPr>
            <a:r>
              <a:rPr lang="id-ID" sz="2000" dirty="0"/>
              <a:t> kabel</a:t>
            </a:r>
          </a:p>
          <a:p>
            <a:pPr lvl="2">
              <a:buFont typeface="Wingdings" panose="05000000000000000000" pitchFamily="2" charset="2"/>
              <a:buChar char="q"/>
            </a:pPr>
            <a:r>
              <a:rPr lang="id-ID" sz="2000" dirty="0"/>
              <a:t> baterai</a:t>
            </a:r>
          </a:p>
          <a:p>
            <a:pPr lvl="2">
              <a:buFont typeface="Wingdings" panose="05000000000000000000" pitchFamily="2" charset="2"/>
              <a:buChar char="q"/>
            </a:pPr>
            <a:r>
              <a:rPr lang="id-ID" sz="2000" dirty="0"/>
              <a:t> charger</a:t>
            </a:r>
          </a:p>
          <a:p>
            <a:endParaRPr lang="en-US" dirty="0"/>
          </a:p>
        </p:txBody>
      </p:sp>
      <p:sp>
        <p:nvSpPr>
          <p:cNvPr id="5" name="Text Placeholder 4"/>
          <p:cNvSpPr>
            <a:spLocks noGrp="1"/>
          </p:cNvSpPr>
          <p:nvPr>
            <p:ph type="body" sz="quarter" idx="3"/>
          </p:nvPr>
        </p:nvSpPr>
        <p:spPr>
          <a:xfrm>
            <a:off x="6096003" y="2065866"/>
            <a:ext cx="4722813" cy="737129"/>
          </a:xfrm>
        </p:spPr>
        <p:txBody>
          <a:bodyPr/>
          <a:lstStyle/>
          <a:p>
            <a:endParaRPr lang="en-US" dirty="0"/>
          </a:p>
          <a:p>
            <a:endParaRPr lang="en-US" dirty="0"/>
          </a:p>
        </p:txBody>
      </p:sp>
      <p:sp>
        <p:nvSpPr>
          <p:cNvPr id="6" name="Content Placeholder 5"/>
          <p:cNvSpPr>
            <a:spLocks noGrp="1"/>
          </p:cNvSpPr>
          <p:nvPr>
            <p:ph sz="quarter" idx="4"/>
          </p:nvPr>
        </p:nvSpPr>
        <p:spPr>
          <a:xfrm>
            <a:off x="5898898" y="2311139"/>
            <a:ext cx="4995334" cy="2920998"/>
          </a:xfrm>
        </p:spPr>
        <p:txBody>
          <a:bodyPr/>
          <a:lstStyle/>
          <a:p>
            <a:pPr>
              <a:buFont typeface="Wingdings" panose="05000000000000000000" pitchFamily="2" charset="2"/>
              <a:buChar char="Ø"/>
            </a:pPr>
            <a:r>
              <a:rPr lang="id-ID" dirty="0"/>
              <a:t>Tas kamera dengan berbagai ukuran, </a:t>
            </a:r>
          </a:p>
          <a:p>
            <a:pPr>
              <a:buFont typeface="Wingdings" panose="05000000000000000000" pitchFamily="2" charset="2"/>
              <a:buChar char="Ø"/>
            </a:pPr>
            <a:r>
              <a:rPr lang="id-ID" dirty="0"/>
              <a:t>tali kamera </a:t>
            </a:r>
          </a:p>
          <a:p>
            <a:pPr>
              <a:buFont typeface="Wingdings" panose="05000000000000000000" pitchFamily="2" charset="2"/>
              <a:buChar char="Ø"/>
            </a:pPr>
            <a:r>
              <a:rPr lang="id-ID" dirty="0"/>
              <a:t>case kamera</a:t>
            </a:r>
            <a:endParaRPr lang="en-US" dirty="0"/>
          </a:p>
        </p:txBody>
      </p:sp>
      <p:pic>
        <p:nvPicPr>
          <p:cNvPr id="8" name="Picture 7"/>
          <p:cNvPicPr>
            <a:picLocks noChangeAspect="1"/>
          </p:cNvPicPr>
          <p:nvPr/>
        </p:nvPicPr>
        <p:blipFill>
          <a:blip r:embed="rId2"/>
          <a:stretch>
            <a:fillRect/>
          </a:stretch>
        </p:blipFill>
        <p:spPr>
          <a:xfrm>
            <a:off x="10381331" y="137599"/>
            <a:ext cx="1810669" cy="1579001"/>
          </a:xfrm>
          <a:prstGeom prst="rect">
            <a:avLst/>
          </a:prstGeom>
        </p:spPr>
      </p:pic>
      <p:sp>
        <p:nvSpPr>
          <p:cNvPr id="9" name="Oval 8"/>
          <p:cNvSpPr/>
          <p:nvPr/>
        </p:nvSpPr>
        <p:spPr>
          <a:xfrm>
            <a:off x="875515" y="1506804"/>
            <a:ext cx="4882624" cy="73712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PERLENGKAPAN KAMERA</a:t>
            </a:r>
            <a:endParaRPr lang="en-US" dirty="0"/>
          </a:p>
        </p:txBody>
      </p:sp>
      <p:sp>
        <p:nvSpPr>
          <p:cNvPr id="11" name="Oval 10"/>
          <p:cNvSpPr/>
          <p:nvPr/>
        </p:nvSpPr>
        <p:spPr>
          <a:xfrm>
            <a:off x="5931709" y="1506804"/>
            <a:ext cx="4960931" cy="72866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000" dirty="0" smtClean="0"/>
          </a:p>
          <a:p>
            <a:pPr algn="ctr"/>
            <a:r>
              <a:rPr lang="id-ID" sz="2000" dirty="0" smtClean="0"/>
              <a:t>AKSESORIS </a:t>
            </a:r>
            <a:r>
              <a:rPr lang="id-ID" sz="2000" dirty="0"/>
              <a:t>KAMERA</a:t>
            </a:r>
            <a:endParaRPr lang="en-US" sz="2000" dirty="0"/>
          </a:p>
          <a:p>
            <a:pPr algn="ctr"/>
            <a:endParaRPr lang="en-US"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11184" t="11184" r="8063" b="8063"/>
          <a:stretch/>
        </p:blipFill>
        <p:spPr>
          <a:xfrm>
            <a:off x="5043340" y="3771638"/>
            <a:ext cx="4015818" cy="2463872"/>
          </a:xfrm>
          <a:prstGeom prst="rect">
            <a:avLst/>
          </a:prstGeom>
        </p:spPr>
      </p:pic>
    </p:spTree>
    <p:extLst>
      <p:ext uri="{BB962C8B-B14F-4D97-AF65-F5344CB8AC3E}">
        <p14:creationId xmlns:p14="http://schemas.microsoft.com/office/powerpoint/2010/main" val="1598935769"/>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id-ID" dirty="0" smtClean="0"/>
              <a:t>Deskripsi Lanjut Mengenai WEBSITE</a:t>
            </a:r>
            <a:endParaRPr lang="id-ID" dirty="0"/>
          </a:p>
        </p:txBody>
      </p:sp>
      <p:sp>
        <p:nvSpPr>
          <p:cNvPr id="8" name="Content Placeholder 7"/>
          <p:cNvSpPr>
            <a:spLocks noGrp="1"/>
          </p:cNvSpPr>
          <p:nvPr>
            <p:ph idx="1"/>
          </p:nvPr>
        </p:nvSpPr>
        <p:spPr/>
        <p:txBody>
          <a:bodyPr>
            <a:normAutofit lnSpcReduction="10000"/>
          </a:bodyPr>
          <a:lstStyle/>
          <a:p>
            <a:pPr marL="0" indent="0" algn="just">
              <a:lnSpc>
                <a:spcPct val="150000"/>
              </a:lnSpc>
              <a:buNone/>
            </a:pPr>
            <a:r>
              <a:rPr lang="id-ID" dirty="0">
                <a:latin typeface="Montserrat Semi Bold" panose="00000700000000000000" pitchFamily="50" charset="0"/>
              </a:rPr>
              <a:t>Di dalam sistem toko online </a:t>
            </a:r>
            <a:r>
              <a:rPr lang="id-ID" dirty="0" smtClean="0">
                <a:latin typeface="Montserrat Semi Bold" panose="00000700000000000000" pitchFamily="50" charset="0"/>
              </a:rPr>
              <a:t>jual beli kamera tersebut </a:t>
            </a:r>
            <a:r>
              <a:rPr lang="id-ID" dirty="0">
                <a:latin typeface="Montserrat Semi Bold" panose="00000700000000000000" pitchFamily="50" charset="0"/>
              </a:rPr>
              <a:t>customer dapat membuat akun atau login ke </a:t>
            </a:r>
            <a:r>
              <a:rPr lang="id-ID" dirty="0" smtClean="0">
                <a:latin typeface="Montserrat Semi Bold" panose="00000700000000000000" pitchFamily="50" charset="0"/>
              </a:rPr>
              <a:t>websitenya, </a:t>
            </a:r>
            <a:r>
              <a:rPr lang="id-ID" dirty="0">
                <a:latin typeface="Montserrat Semi Bold" panose="00000700000000000000" pitchFamily="50" charset="0"/>
              </a:rPr>
              <a:t>kemudian dapat memilih barang, baik itu berdasarkan kategori, harga termurah, harga termahal untuk kamera, perlengkapan dan aksesorisnya. Setelah memilih dapat melakukan transaksi berupa transfer, lalu akan diproses oleh admin toko online tersebut. untuk sistem toko online itu sendiri tidak membuat akun reseller, karena pemilik website atau toko online sudah termasuk sebagai reseller dan admin website tersebut. sehingga hanya customer yang membuat akun untuk melakukan proses yang berhubungan dengan pembelian, transaksi dan request barang tersebut.</a:t>
            </a:r>
          </a:p>
        </p:txBody>
      </p:sp>
    </p:spTree>
    <p:extLst>
      <p:ext uri="{BB962C8B-B14F-4D97-AF65-F5344CB8AC3E}">
        <p14:creationId xmlns:p14="http://schemas.microsoft.com/office/powerpoint/2010/main" val="34207557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10817" y="1377784"/>
            <a:ext cx="6426863" cy="5031506"/>
          </a:xfrm>
          <a:prstGeom prst="rect">
            <a:avLst/>
          </a:prstGeom>
          <a:noFill/>
        </p:spPr>
        <p:txBody>
          <a:bodyPr wrap="square" rtlCol="0">
            <a:spAutoFit/>
          </a:bodyPr>
          <a:lstStyle/>
          <a:p>
            <a:pPr marL="342900" indent="-342900" algn="just">
              <a:lnSpc>
                <a:spcPct val="150000"/>
              </a:lnSpc>
              <a:buFont typeface="+mj-lt"/>
              <a:buAutoNum type="arabicPeriod"/>
            </a:pPr>
            <a:r>
              <a:rPr lang="en-US" b="1" dirty="0">
                <a:latin typeface="Montserrat Semi Bold" panose="00000700000000000000" pitchFamily="50" charset="0"/>
              </a:rPr>
              <a:t>HTML</a:t>
            </a:r>
            <a:r>
              <a:rPr lang="en-US" dirty="0">
                <a:latin typeface="Montserrat Semi Bold" panose="00000700000000000000" pitchFamily="50" charset="0"/>
              </a:rPr>
              <a:t> </a:t>
            </a:r>
            <a:r>
              <a:rPr lang="en-US" dirty="0" err="1">
                <a:latin typeface="Montserrat Semi Bold" panose="00000700000000000000" pitchFamily="50" charset="0"/>
              </a:rPr>
              <a:t>adalah</a:t>
            </a:r>
            <a:r>
              <a:rPr lang="en-US" dirty="0">
                <a:latin typeface="Montserrat Semi Bold" panose="00000700000000000000" pitchFamily="50" charset="0"/>
              </a:rPr>
              <a:t> </a:t>
            </a:r>
            <a:r>
              <a:rPr lang="en-US" dirty="0" err="1">
                <a:latin typeface="Montserrat Semi Bold" panose="00000700000000000000" pitchFamily="50" charset="0"/>
              </a:rPr>
              <a:t>singkatan</a:t>
            </a:r>
            <a:r>
              <a:rPr lang="en-US" dirty="0">
                <a:latin typeface="Montserrat Semi Bold" panose="00000700000000000000" pitchFamily="50" charset="0"/>
              </a:rPr>
              <a:t> </a:t>
            </a:r>
            <a:r>
              <a:rPr lang="en-US" dirty="0" err="1">
                <a:latin typeface="Montserrat Semi Bold" panose="00000700000000000000" pitchFamily="50" charset="0"/>
              </a:rPr>
              <a:t>dari</a:t>
            </a:r>
            <a:r>
              <a:rPr lang="en-US" dirty="0">
                <a:latin typeface="Montserrat Semi Bold" panose="00000700000000000000" pitchFamily="50" charset="0"/>
              </a:rPr>
              <a:t> Hyper Text Markup Language </a:t>
            </a:r>
            <a:r>
              <a:rPr lang="en-US" dirty="0" err="1">
                <a:latin typeface="Montserrat Semi Bold" panose="00000700000000000000" pitchFamily="50" charset="0"/>
              </a:rPr>
              <a:t>yaitu</a:t>
            </a:r>
            <a:r>
              <a:rPr lang="en-US" dirty="0">
                <a:latin typeface="Montserrat Semi Bold" panose="00000700000000000000" pitchFamily="50" charset="0"/>
              </a:rPr>
              <a:t> </a:t>
            </a:r>
            <a:r>
              <a:rPr lang="en-US" dirty="0" err="1">
                <a:latin typeface="Montserrat Semi Bold" panose="00000700000000000000" pitchFamily="50" charset="0"/>
              </a:rPr>
              <a:t>bahasa</a:t>
            </a:r>
            <a:r>
              <a:rPr lang="en-US" dirty="0">
                <a:latin typeface="Montserrat Semi Bold" panose="00000700000000000000" pitchFamily="50" charset="0"/>
              </a:rPr>
              <a:t> </a:t>
            </a:r>
            <a:r>
              <a:rPr lang="en-US" dirty="0" err="1">
                <a:latin typeface="Montserrat Semi Bold" panose="00000700000000000000" pitchFamily="50" charset="0"/>
              </a:rPr>
              <a:t>pemrograman</a:t>
            </a:r>
            <a:r>
              <a:rPr lang="en-US" dirty="0">
                <a:latin typeface="Montserrat Semi Bold" panose="00000700000000000000" pitchFamily="50" charset="0"/>
              </a:rPr>
              <a:t> </a:t>
            </a:r>
            <a:r>
              <a:rPr lang="en-US" dirty="0" err="1">
                <a:latin typeface="Montserrat Semi Bold" panose="00000700000000000000" pitchFamily="50" charset="0"/>
              </a:rPr>
              <a:t>standar</a:t>
            </a:r>
            <a:r>
              <a:rPr lang="en-US" dirty="0">
                <a:latin typeface="Montserrat Semi Bold" panose="00000700000000000000" pitchFamily="50" charset="0"/>
              </a:rPr>
              <a:t> yang </a:t>
            </a:r>
            <a:r>
              <a:rPr lang="en-US" dirty="0" err="1">
                <a:latin typeface="Montserrat Semi Bold" panose="00000700000000000000" pitchFamily="50" charset="0"/>
              </a:rPr>
              <a:t>digunakan</a:t>
            </a:r>
            <a:r>
              <a:rPr lang="en-US" dirty="0">
                <a:latin typeface="Montserrat Semi Bold" panose="00000700000000000000" pitchFamily="50" charset="0"/>
              </a:rPr>
              <a:t> </a:t>
            </a:r>
            <a:r>
              <a:rPr lang="en-US" dirty="0" err="1">
                <a:latin typeface="Montserrat Semi Bold" panose="00000700000000000000" pitchFamily="50" charset="0"/>
              </a:rPr>
              <a:t>untuk</a:t>
            </a:r>
            <a:r>
              <a:rPr lang="en-US" dirty="0">
                <a:latin typeface="Montserrat Semi Bold" panose="00000700000000000000" pitchFamily="50" charset="0"/>
              </a:rPr>
              <a:t> </a:t>
            </a:r>
            <a:r>
              <a:rPr lang="en-US" dirty="0" err="1">
                <a:latin typeface="Montserrat Semi Bold" panose="00000700000000000000" pitchFamily="50" charset="0"/>
              </a:rPr>
              <a:t>membuat</a:t>
            </a:r>
            <a:r>
              <a:rPr lang="en-US" dirty="0">
                <a:latin typeface="Montserrat Semi Bold" panose="00000700000000000000" pitchFamily="50" charset="0"/>
              </a:rPr>
              <a:t> </a:t>
            </a:r>
            <a:r>
              <a:rPr lang="en-US" dirty="0" err="1">
                <a:latin typeface="Montserrat Semi Bold" panose="00000700000000000000" pitchFamily="50" charset="0"/>
              </a:rPr>
              <a:t>sebuah</a:t>
            </a:r>
            <a:r>
              <a:rPr lang="en-US" dirty="0">
                <a:latin typeface="Montserrat Semi Bold" panose="00000700000000000000" pitchFamily="50" charset="0"/>
              </a:rPr>
              <a:t> </a:t>
            </a:r>
            <a:r>
              <a:rPr lang="en-US" dirty="0" err="1">
                <a:latin typeface="Montserrat Semi Bold" panose="00000700000000000000" pitchFamily="50" charset="0"/>
              </a:rPr>
              <a:t>halaman</a:t>
            </a:r>
            <a:r>
              <a:rPr lang="en-US" dirty="0">
                <a:latin typeface="Montserrat Semi Bold" panose="00000700000000000000" pitchFamily="50" charset="0"/>
              </a:rPr>
              <a:t> web. </a:t>
            </a:r>
          </a:p>
          <a:p>
            <a:pPr marL="342900" indent="-342900" algn="just">
              <a:lnSpc>
                <a:spcPct val="150000"/>
              </a:lnSpc>
              <a:buFont typeface="+mj-lt"/>
              <a:buAutoNum type="arabicPeriod"/>
            </a:pPr>
            <a:r>
              <a:rPr lang="en-US" b="1" dirty="0" smtClean="0">
                <a:latin typeface="Montserrat Semi Bold" panose="00000700000000000000" pitchFamily="50" charset="0"/>
              </a:rPr>
              <a:t>CSS</a:t>
            </a:r>
            <a:r>
              <a:rPr lang="en-US" dirty="0" smtClean="0">
                <a:latin typeface="Montserrat Semi Bold" panose="00000700000000000000" pitchFamily="50" charset="0"/>
              </a:rPr>
              <a:t> </a:t>
            </a:r>
            <a:r>
              <a:rPr lang="en-US" dirty="0">
                <a:latin typeface="Montserrat Semi Bold" panose="00000700000000000000" pitchFamily="50" charset="0"/>
              </a:rPr>
              <a:t>(Cascading Style Sheet) </a:t>
            </a:r>
            <a:r>
              <a:rPr lang="en-US" dirty="0" err="1">
                <a:latin typeface="Montserrat Semi Bold" panose="00000700000000000000" pitchFamily="50" charset="0"/>
              </a:rPr>
              <a:t>adalah</a:t>
            </a:r>
            <a:r>
              <a:rPr lang="en-US" dirty="0">
                <a:latin typeface="Montserrat Semi Bold" panose="00000700000000000000" pitchFamily="50" charset="0"/>
              </a:rPr>
              <a:t> </a:t>
            </a:r>
            <a:r>
              <a:rPr lang="en-US" dirty="0" err="1">
                <a:latin typeface="Montserrat Semi Bold" panose="00000700000000000000" pitchFamily="50" charset="0"/>
              </a:rPr>
              <a:t>salah</a:t>
            </a:r>
            <a:r>
              <a:rPr lang="en-US" dirty="0">
                <a:latin typeface="Montserrat Semi Bold" panose="00000700000000000000" pitchFamily="50" charset="0"/>
              </a:rPr>
              <a:t> </a:t>
            </a:r>
            <a:r>
              <a:rPr lang="en-US" dirty="0" err="1">
                <a:latin typeface="Montserrat Semi Bold" panose="00000700000000000000" pitchFamily="50" charset="0"/>
              </a:rPr>
              <a:t>satu</a:t>
            </a:r>
            <a:r>
              <a:rPr lang="en-US" dirty="0">
                <a:latin typeface="Montserrat Semi Bold" panose="00000700000000000000" pitchFamily="50" charset="0"/>
              </a:rPr>
              <a:t> </a:t>
            </a:r>
            <a:r>
              <a:rPr lang="en-US" dirty="0" err="1">
                <a:latin typeface="Montserrat Semi Bold" panose="00000700000000000000" pitchFamily="50" charset="0"/>
              </a:rPr>
              <a:t>bahasa</a:t>
            </a:r>
            <a:r>
              <a:rPr lang="en-US" dirty="0">
                <a:latin typeface="Montserrat Semi Bold" panose="00000700000000000000" pitchFamily="50" charset="0"/>
              </a:rPr>
              <a:t> </a:t>
            </a:r>
            <a:r>
              <a:rPr lang="en-US" dirty="0" err="1">
                <a:latin typeface="Montserrat Semi Bold" panose="00000700000000000000" pitchFamily="50" charset="0"/>
              </a:rPr>
              <a:t>desain</a:t>
            </a:r>
            <a:r>
              <a:rPr lang="en-US" dirty="0">
                <a:latin typeface="Montserrat Semi Bold" panose="00000700000000000000" pitchFamily="50" charset="0"/>
              </a:rPr>
              <a:t> web </a:t>
            </a:r>
            <a:r>
              <a:rPr lang="en-US" dirty="0" smtClean="0">
                <a:latin typeface="Montserrat Semi Bold" panose="00000700000000000000" pitchFamily="50" charset="0"/>
              </a:rPr>
              <a:t>yang </a:t>
            </a:r>
            <a:r>
              <a:rPr lang="en-US" dirty="0" err="1">
                <a:latin typeface="Montserrat Semi Bold" panose="00000700000000000000" pitchFamily="50" charset="0"/>
              </a:rPr>
              <a:t>mengontrol</a:t>
            </a:r>
            <a:r>
              <a:rPr lang="en-US" dirty="0">
                <a:latin typeface="Montserrat Semi Bold" panose="00000700000000000000" pitchFamily="50" charset="0"/>
              </a:rPr>
              <a:t> format </a:t>
            </a:r>
            <a:r>
              <a:rPr lang="en-US" dirty="0" err="1">
                <a:latin typeface="Montserrat Semi Bold" panose="00000700000000000000" pitchFamily="50" charset="0"/>
              </a:rPr>
              <a:t>tampilan</a:t>
            </a:r>
            <a:r>
              <a:rPr lang="en-US" dirty="0">
                <a:latin typeface="Montserrat Semi Bold" panose="00000700000000000000" pitchFamily="50" charset="0"/>
              </a:rPr>
              <a:t> </a:t>
            </a:r>
            <a:r>
              <a:rPr lang="en-US" dirty="0" err="1">
                <a:latin typeface="Montserrat Semi Bold" panose="00000700000000000000" pitchFamily="50" charset="0"/>
              </a:rPr>
              <a:t>sebuah</a:t>
            </a:r>
            <a:r>
              <a:rPr lang="en-US" dirty="0">
                <a:latin typeface="Montserrat Semi Bold" panose="00000700000000000000" pitchFamily="50" charset="0"/>
              </a:rPr>
              <a:t> </a:t>
            </a:r>
            <a:r>
              <a:rPr lang="en-US" dirty="0" err="1">
                <a:latin typeface="Montserrat Semi Bold" panose="00000700000000000000" pitchFamily="50" charset="0"/>
              </a:rPr>
              <a:t>halaman</a:t>
            </a:r>
            <a:r>
              <a:rPr lang="en-US" dirty="0" smtClean="0">
                <a:latin typeface="Montserrat Semi Bold" panose="00000700000000000000" pitchFamily="50" charset="0"/>
              </a:rPr>
              <a:t>.</a:t>
            </a:r>
            <a:endParaRPr lang="id-ID" dirty="0" smtClean="0">
              <a:latin typeface="Montserrat Semi Bold" panose="00000700000000000000" pitchFamily="50" charset="0"/>
            </a:endParaRPr>
          </a:p>
          <a:p>
            <a:pPr marL="342900" indent="-342900" algn="just">
              <a:lnSpc>
                <a:spcPct val="150000"/>
              </a:lnSpc>
              <a:buFont typeface="+mj-lt"/>
              <a:buAutoNum type="arabicPeriod"/>
            </a:pPr>
            <a:r>
              <a:rPr lang="en-US" b="1" dirty="0" err="1" smtClean="0">
                <a:latin typeface="Montserrat Semi Bold" panose="00000700000000000000" pitchFamily="50" charset="0"/>
              </a:rPr>
              <a:t>Javascript</a:t>
            </a:r>
            <a:r>
              <a:rPr lang="en-US" dirty="0" smtClean="0">
                <a:latin typeface="Montserrat Semi Bold" panose="00000700000000000000" pitchFamily="50" charset="0"/>
              </a:rPr>
              <a:t> </a:t>
            </a:r>
            <a:r>
              <a:rPr lang="en-US" dirty="0" err="1">
                <a:latin typeface="Montserrat Semi Bold" panose="00000700000000000000" pitchFamily="50" charset="0"/>
              </a:rPr>
              <a:t>adalah</a:t>
            </a:r>
            <a:r>
              <a:rPr lang="en-US" dirty="0">
                <a:latin typeface="Montserrat Semi Bold" panose="00000700000000000000" pitchFamily="50" charset="0"/>
              </a:rPr>
              <a:t> </a:t>
            </a:r>
            <a:r>
              <a:rPr lang="en-US" dirty="0" err="1">
                <a:latin typeface="Montserrat Semi Bold" panose="00000700000000000000" pitchFamily="50" charset="0"/>
              </a:rPr>
              <a:t>jenis</a:t>
            </a:r>
            <a:r>
              <a:rPr lang="en-US" dirty="0">
                <a:latin typeface="Montserrat Semi Bold" panose="00000700000000000000" pitchFamily="50" charset="0"/>
              </a:rPr>
              <a:t> </a:t>
            </a:r>
            <a:r>
              <a:rPr lang="en-US" dirty="0" err="1" smtClean="0">
                <a:latin typeface="Montserrat Semi Bold" panose="00000700000000000000" pitchFamily="50" charset="0"/>
              </a:rPr>
              <a:t>bahasa</a:t>
            </a:r>
            <a:r>
              <a:rPr lang="en-US" dirty="0" smtClean="0">
                <a:latin typeface="Montserrat Semi Bold" panose="00000700000000000000" pitchFamily="50" charset="0"/>
              </a:rPr>
              <a:t> </a:t>
            </a:r>
            <a:r>
              <a:rPr lang="en-US" dirty="0" err="1" smtClean="0">
                <a:latin typeface="Montserrat Semi Bold" panose="00000700000000000000" pitchFamily="50" charset="0"/>
              </a:rPr>
              <a:t>pemrograman</a:t>
            </a:r>
            <a:r>
              <a:rPr lang="en-US" dirty="0" smtClean="0">
                <a:latin typeface="Montserrat Semi Bold" panose="00000700000000000000" pitchFamily="50" charset="0"/>
              </a:rPr>
              <a:t> </a:t>
            </a:r>
            <a:r>
              <a:rPr lang="en-US" i="1" dirty="0" smtClean="0">
                <a:latin typeface="Montserrat Semi Bold" panose="00000700000000000000" pitchFamily="50" charset="0"/>
              </a:rPr>
              <a:t>client side yang </a:t>
            </a:r>
            <a:r>
              <a:rPr lang="en-US" dirty="0" err="1" smtClean="0">
                <a:latin typeface="Montserrat Semi Bold" panose="00000700000000000000" pitchFamily="50" charset="0"/>
              </a:rPr>
              <a:t>berfungsi</a:t>
            </a:r>
            <a:r>
              <a:rPr lang="en-US" dirty="0" smtClean="0">
                <a:latin typeface="Montserrat Semi Bold" panose="00000700000000000000" pitchFamily="50" charset="0"/>
              </a:rPr>
              <a:t> </a:t>
            </a:r>
            <a:r>
              <a:rPr lang="en-US" dirty="0" err="1">
                <a:latin typeface="Montserrat Semi Bold" panose="00000700000000000000" pitchFamily="50" charset="0"/>
              </a:rPr>
              <a:t>membuat</a:t>
            </a:r>
            <a:r>
              <a:rPr lang="en-US" dirty="0">
                <a:latin typeface="Montserrat Semi Bold" panose="00000700000000000000" pitchFamily="50" charset="0"/>
              </a:rPr>
              <a:t> </a:t>
            </a:r>
            <a:r>
              <a:rPr lang="en-US" dirty="0" err="1">
                <a:latin typeface="Montserrat Semi Bold" panose="00000700000000000000" pitchFamily="50" charset="0"/>
              </a:rPr>
              <a:t>sebuah</a:t>
            </a:r>
            <a:r>
              <a:rPr lang="en-US" dirty="0">
                <a:latin typeface="Montserrat Semi Bold" panose="00000700000000000000" pitchFamily="50" charset="0"/>
              </a:rPr>
              <a:t> </a:t>
            </a:r>
            <a:r>
              <a:rPr lang="en-US" dirty="0" err="1">
                <a:latin typeface="Montserrat Semi Bold" panose="00000700000000000000" pitchFamily="50" charset="0"/>
              </a:rPr>
              <a:t>halaman</a:t>
            </a:r>
            <a:r>
              <a:rPr lang="en-US" dirty="0">
                <a:latin typeface="Montserrat Semi Bold" panose="00000700000000000000" pitchFamily="50" charset="0"/>
              </a:rPr>
              <a:t> website </a:t>
            </a:r>
            <a:r>
              <a:rPr lang="en-US" dirty="0" err="1">
                <a:latin typeface="Montserrat Semi Bold" panose="00000700000000000000" pitchFamily="50" charset="0"/>
              </a:rPr>
              <a:t>lebih</a:t>
            </a:r>
            <a:r>
              <a:rPr lang="en-US" dirty="0">
                <a:latin typeface="Montserrat Semi Bold" panose="00000700000000000000" pitchFamily="50" charset="0"/>
              </a:rPr>
              <a:t> </a:t>
            </a:r>
            <a:r>
              <a:rPr lang="en-US" dirty="0" err="1">
                <a:latin typeface="Montserrat Semi Bold" panose="00000700000000000000" pitchFamily="50" charset="0"/>
              </a:rPr>
              <a:t>interaktif</a:t>
            </a:r>
            <a:r>
              <a:rPr lang="en-US" dirty="0">
                <a:latin typeface="Montserrat Semi Bold" panose="00000700000000000000" pitchFamily="50" charset="0"/>
              </a:rPr>
              <a:t> </a:t>
            </a:r>
            <a:r>
              <a:rPr lang="en-US" dirty="0" err="1">
                <a:latin typeface="Montserrat Semi Bold" panose="00000700000000000000" pitchFamily="50" charset="0"/>
              </a:rPr>
              <a:t>dan</a:t>
            </a:r>
            <a:r>
              <a:rPr lang="en-US" dirty="0">
                <a:latin typeface="Montserrat Semi Bold" panose="00000700000000000000" pitchFamily="50" charset="0"/>
              </a:rPr>
              <a:t> </a:t>
            </a:r>
            <a:r>
              <a:rPr lang="en-US" dirty="0" err="1" smtClean="0">
                <a:latin typeface="Montserrat Semi Bold" panose="00000700000000000000" pitchFamily="50" charset="0"/>
              </a:rPr>
              <a:t>dinamis</a:t>
            </a:r>
            <a:r>
              <a:rPr lang="en-US" dirty="0" smtClean="0">
                <a:latin typeface="Montserrat Semi Bold" panose="00000700000000000000" pitchFamily="50" charset="0"/>
              </a:rPr>
              <a:t>.</a:t>
            </a:r>
            <a:r>
              <a:rPr lang="id-ID" dirty="0" smtClean="0">
                <a:latin typeface="Montserrat Semi Bold" panose="00000700000000000000" pitchFamily="50" charset="0"/>
              </a:rPr>
              <a:t> </a:t>
            </a:r>
            <a:r>
              <a:rPr lang="en-US" dirty="0" err="1" smtClean="0">
                <a:latin typeface="Montserrat Semi Bold" panose="00000700000000000000" pitchFamily="50" charset="0"/>
              </a:rPr>
              <a:t>Penggunaan</a:t>
            </a:r>
            <a:r>
              <a:rPr lang="en-US" dirty="0" smtClean="0">
                <a:latin typeface="Montserrat Semi Bold" panose="00000700000000000000" pitchFamily="50" charset="0"/>
              </a:rPr>
              <a:t> </a:t>
            </a:r>
            <a:r>
              <a:rPr lang="en-US" dirty="0" err="1">
                <a:latin typeface="Montserrat Semi Bold" panose="00000700000000000000" pitchFamily="50" charset="0"/>
              </a:rPr>
              <a:t>kode</a:t>
            </a:r>
            <a:r>
              <a:rPr lang="en-US" dirty="0">
                <a:latin typeface="Montserrat Semi Bold" panose="00000700000000000000" pitchFamily="50" charset="0"/>
              </a:rPr>
              <a:t> </a:t>
            </a:r>
            <a:r>
              <a:rPr lang="en-US" dirty="0" err="1">
                <a:latin typeface="Montserrat Semi Bold" panose="00000700000000000000" pitchFamily="50" charset="0"/>
              </a:rPr>
              <a:t>javascript</a:t>
            </a:r>
            <a:r>
              <a:rPr lang="en-US" dirty="0">
                <a:latin typeface="Montserrat Semi Bold" panose="00000700000000000000" pitchFamily="50" charset="0"/>
              </a:rPr>
              <a:t> </a:t>
            </a:r>
            <a:r>
              <a:rPr lang="en-US" dirty="0" err="1">
                <a:latin typeface="Montserrat Semi Bold" panose="00000700000000000000" pitchFamily="50" charset="0"/>
              </a:rPr>
              <a:t>pada</a:t>
            </a:r>
            <a:r>
              <a:rPr lang="en-US" dirty="0">
                <a:latin typeface="Montserrat Semi Bold" panose="00000700000000000000" pitchFamily="50" charset="0"/>
              </a:rPr>
              <a:t> </a:t>
            </a:r>
            <a:r>
              <a:rPr lang="en-US" dirty="0" err="1">
                <a:latin typeface="Montserrat Semi Bold" panose="00000700000000000000" pitchFamily="50" charset="0"/>
              </a:rPr>
              <a:t>sebuah</a:t>
            </a:r>
            <a:r>
              <a:rPr lang="en-US" dirty="0">
                <a:latin typeface="Montserrat Semi Bold" panose="00000700000000000000" pitchFamily="50" charset="0"/>
              </a:rPr>
              <a:t> website </a:t>
            </a:r>
            <a:r>
              <a:rPr lang="en-US" dirty="0" err="1">
                <a:latin typeface="Montserrat Semi Bold" panose="00000700000000000000" pitchFamily="50" charset="0"/>
              </a:rPr>
              <a:t>bersifat</a:t>
            </a:r>
            <a:r>
              <a:rPr lang="en-US" dirty="0">
                <a:latin typeface="Montserrat Semi Bold" panose="00000700000000000000" pitchFamily="50" charset="0"/>
              </a:rPr>
              <a:t> </a:t>
            </a:r>
            <a:r>
              <a:rPr lang="en-US" dirty="0" err="1" smtClean="0">
                <a:latin typeface="Montserrat Semi Bold" panose="00000700000000000000" pitchFamily="50" charset="0"/>
              </a:rPr>
              <a:t>opsional</a:t>
            </a:r>
            <a:r>
              <a:rPr lang="en-US" dirty="0" smtClean="0">
                <a:latin typeface="Montserrat Semi Bold" panose="00000700000000000000" pitchFamily="50" charset="0"/>
              </a:rPr>
              <a:t>.</a:t>
            </a:r>
          </a:p>
        </p:txBody>
      </p:sp>
      <p:pic>
        <p:nvPicPr>
          <p:cNvPr id="4098" name="Picture 2" descr="Website development JavaScript HTML5 CSS3 Cascading Style Sheets ..."/>
          <p:cNvPicPr>
            <a:picLocks noChangeAspect="1" noChangeArrowheads="1"/>
          </p:cNvPicPr>
          <p:nvPr/>
        </p:nvPicPr>
        <p:blipFill rotWithShape="1">
          <a:blip r:embed="rId2">
            <a:extLst>
              <a:ext uri="{28A0092B-C50C-407E-A947-70E740481C1C}">
                <a14:useLocalDpi xmlns:a14="http://schemas.microsoft.com/office/drawing/2010/main" val="0"/>
              </a:ext>
            </a:extLst>
          </a:blip>
          <a:srcRect l="7545" t="11187" r="6967" b="3325"/>
          <a:stretch/>
        </p:blipFill>
        <p:spPr bwMode="auto">
          <a:xfrm>
            <a:off x="7416048" y="1605192"/>
            <a:ext cx="4196182" cy="3596728"/>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p:cNvSpPr txBox="1">
            <a:spLocks/>
          </p:cNvSpPr>
          <p:nvPr/>
        </p:nvSpPr>
        <p:spPr>
          <a:xfrm>
            <a:off x="-139809" y="84843"/>
            <a:ext cx="12394654" cy="1167685"/>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id-ID" sz="3400" smtClean="0"/>
              <a:t>Pembuatan sistem website jual beli tersebut melibatkan </a:t>
            </a:r>
            <a:endParaRPr lang="en-US" sz="3400" dirty="0"/>
          </a:p>
        </p:txBody>
      </p:sp>
    </p:spTree>
    <p:extLst>
      <p:ext uri="{BB962C8B-B14F-4D97-AF65-F5344CB8AC3E}">
        <p14:creationId xmlns:p14="http://schemas.microsoft.com/office/powerpoint/2010/main" val="36022530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66328" y="3429581"/>
            <a:ext cx="4919695" cy="2169825"/>
          </a:xfrm>
          <a:prstGeom prst="rect">
            <a:avLst/>
          </a:prstGeom>
          <a:noFill/>
        </p:spPr>
        <p:txBody>
          <a:bodyPr wrap="square" rtlCol="0">
            <a:spAutoFit/>
          </a:bodyPr>
          <a:lstStyle/>
          <a:p>
            <a:pPr>
              <a:lnSpc>
                <a:spcPct val="150000"/>
              </a:lnSpc>
            </a:pPr>
            <a:r>
              <a:rPr lang="en-US" b="1" dirty="0">
                <a:latin typeface="Montserrat Semi Bold" panose="00000700000000000000" pitchFamily="50" charset="0"/>
              </a:rPr>
              <a:t>PHP</a:t>
            </a:r>
            <a:r>
              <a:rPr lang="en-US" dirty="0">
                <a:latin typeface="Montserrat Semi Bold" panose="00000700000000000000" pitchFamily="50" charset="0"/>
              </a:rPr>
              <a:t> </a:t>
            </a:r>
            <a:r>
              <a:rPr lang="en-US" dirty="0" err="1">
                <a:latin typeface="Montserrat Semi Bold" panose="00000700000000000000" pitchFamily="50" charset="0"/>
              </a:rPr>
              <a:t>adalah</a:t>
            </a:r>
            <a:r>
              <a:rPr lang="en-US" dirty="0">
                <a:latin typeface="Montserrat Semi Bold" panose="00000700000000000000" pitchFamily="50" charset="0"/>
              </a:rPr>
              <a:t> </a:t>
            </a:r>
            <a:r>
              <a:rPr lang="en-US" dirty="0" err="1">
                <a:latin typeface="Montserrat Semi Bold" panose="00000700000000000000" pitchFamily="50" charset="0"/>
              </a:rPr>
              <a:t>bahasa</a:t>
            </a:r>
            <a:r>
              <a:rPr lang="en-US" dirty="0">
                <a:latin typeface="Montserrat Semi Bold" panose="00000700000000000000" pitchFamily="50" charset="0"/>
              </a:rPr>
              <a:t> </a:t>
            </a:r>
            <a:r>
              <a:rPr lang="en-US" dirty="0" err="1">
                <a:latin typeface="Montserrat Semi Bold" panose="00000700000000000000" pitchFamily="50" charset="0"/>
              </a:rPr>
              <a:t>pemrograman</a:t>
            </a:r>
            <a:r>
              <a:rPr lang="en-US" dirty="0">
                <a:latin typeface="Montserrat Semi Bold" panose="00000700000000000000" pitchFamily="50" charset="0"/>
              </a:rPr>
              <a:t> script server-side yang </a:t>
            </a:r>
            <a:r>
              <a:rPr lang="en-US" dirty="0" err="1">
                <a:latin typeface="Montserrat Semi Bold" panose="00000700000000000000" pitchFamily="50" charset="0"/>
              </a:rPr>
              <a:t>didesain</a:t>
            </a:r>
            <a:r>
              <a:rPr lang="en-US" dirty="0">
                <a:latin typeface="Montserrat Semi Bold" panose="00000700000000000000" pitchFamily="50" charset="0"/>
              </a:rPr>
              <a:t> </a:t>
            </a:r>
            <a:r>
              <a:rPr lang="en-US" dirty="0" err="1">
                <a:latin typeface="Montserrat Semi Bold" panose="00000700000000000000" pitchFamily="50" charset="0"/>
              </a:rPr>
              <a:t>untuk</a:t>
            </a:r>
            <a:r>
              <a:rPr lang="en-US" dirty="0">
                <a:latin typeface="Montserrat Semi Bold" panose="00000700000000000000" pitchFamily="50" charset="0"/>
              </a:rPr>
              <a:t> </a:t>
            </a:r>
            <a:r>
              <a:rPr lang="en-US" dirty="0" err="1">
                <a:latin typeface="Montserrat Semi Bold" panose="00000700000000000000" pitchFamily="50" charset="0"/>
              </a:rPr>
              <a:t>pengembangan</a:t>
            </a:r>
            <a:r>
              <a:rPr lang="en-US" dirty="0">
                <a:latin typeface="Montserrat Semi Bold" panose="00000700000000000000" pitchFamily="50" charset="0"/>
              </a:rPr>
              <a:t> web. </a:t>
            </a:r>
            <a:r>
              <a:rPr lang="en-US" dirty="0" err="1">
                <a:latin typeface="Montserrat Semi Bold" panose="00000700000000000000" pitchFamily="50" charset="0"/>
              </a:rPr>
              <a:t>Untuk</a:t>
            </a:r>
            <a:r>
              <a:rPr lang="en-US" dirty="0">
                <a:latin typeface="Montserrat Semi Bold" panose="00000700000000000000" pitchFamily="50" charset="0"/>
              </a:rPr>
              <a:t> </a:t>
            </a:r>
            <a:r>
              <a:rPr lang="en-US" dirty="0" err="1">
                <a:latin typeface="Montserrat Semi Bold" panose="00000700000000000000" pitchFamily="50" charset="0"/>
              </a:rPr>
              <a:t>pembuatan</a:t>
            </a:r>
            <a:r>
              <a:rPr lang="en-US" dirty="0">
                <a:latin typeface="Montserrat Semi Bold" panose="00000700000000000000" pitchFamily="50" charset="0"/>
              </a:rPr>
              <a:t> web, </a:t>
            </a:r>
            <a:r>
              <a:rPr lang="en-US" dirty="0" err="1">
                <a:latin typeface="Montserrat Semi Bold" panose="00000700000000000000" pitchFamily="50" charset="0"/>
              </a:rPr>
              <a:t>kode</a:t>
            </a:r>
            <a:r>
              <a:rPr lang="en-US" dirty="0">
                <a:latin typeface="Montserrat Semi Bold" panose="00000700000000000000" pitchFamily="50" charset="0"/>
              </a:rPr>
              <a:t> PHP </a:t>
            </a:r>
            <a:r>
              <a:rPr lang="en-US" dirty="0" err="1">
                <a:latin typeface="Montserrat Semi Bold" panose="00000700000000000000" pitchFamily="50" charset="0"/>
              </a:rPr>
              <a:t>biasanya</a:t>
            </a:r>
            <a:r>
              <a:rPr lang="en-US" dirty="0">
                <a:latin typeface="Montserrat Semi Bold" panose="00000700000000000000" pitchFamily="50" charset="0"/>
              </a:rPr>
              <a:t> di </a:t>
            </a:r>
            <a:r>
              <a:rPr lang="en-US" dirty="0" err="1">
                <a:latin typeface="Montserrat Semi Bold" panose="00000700000000000000" pitchFamily="50" charset="0"/>
              </a:rPr>
              <a:t>sisipkan</a:t>
            </a:r>
            <a:r>
              <a:rPr lang="en-US" dirty="0">
                <a:latin typeface="Montserrat Semi Bold" panose="00000700000000000000" pitchFamily="50" charset="0"/>
              </a:rPr>
              <a:t> </a:t>
            </a:r>
            <a:r>
              <a:rPr lang="en-US" dirty="0" err="1">
                <a:latin typeface="Montserrat Semi Bold" panose="00000700000000000000" pitchFamily="50" charset="0"/>
              </a:rPr>
              <a:t>kedalam</a:t>
            </a:r>
            <a:r>
              <a:rPr lang="en-US" dirty="0">
                <a:latin typeface="Montserrat Semi Bold" panose="00000700000000000000" pitchFamily="50" charset="0"/>
              </a:rPr>
              <a:t> </a:t>
            </a:r>
            <a:r>
              <a:rPr lang="en-US" dirty="0" err="1">
                <a:latin typeface="Montserrat Semi Bold" panose="00000700000000000000" pitchFamily="50" charset="0"/>
              </a:rPr>
              <a:t>dokumen</a:t>
            </a:r>
            <a:r>
              <a:rPr lang="en-US" dirty="0">
                <a:latin typeface="Montserrat Semi Bold" panose="00000700000000000000" pitchFamily="50" charset="0"/>
              </a:rPr>
              <a:t> HTML</a:t>
            </a:r>
            <a:r>
              <a:rPr lang="en-US" dirty="0" smtClean="0">
                <a:latin typeface="Montserrat Semi Bold" panose="00000700000000000000" pitchFamily="50" charset="0"/>
              </a:rPr>
              <a:t>.</a:t>
            </a:r>
          </a:p>
        </p:txBody>
      </p:sp>
      <p:pic>
        <p:nvPicPr>
          <p:cNvPr id="3082" name="Picture 10" descr="Logo PHP | Updateilmu.com"/>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2831" t="20157" r="13739" b="21972"/>
          <a:stretch/>
        </p:blipFill>
        <p:spPr bwMode="auto">
          <a:xfrm>
            <a:off x="2499887" y="1668814"/>
            <a:ext cx="2424418" cy="1476463"/>
          </a:xfrm>
          <a:prstGeom prst="rect">
            <a:avLst/>
          </a:prstGeom>
          <a:noFill/>
          <a:extLst>
            <a:ext uri="{909E8E84-426E-40DD-AFC4-6F175D3DCCD1}">
              <a14:hiddenFill xmlns:a14="http://schemas.microsoft.com/office/drawing/2010/main">
                <a:solidFill>
                  <a:srgbClr val="FFFFFF"/>
                </a:solidFill>
              </a14:hiddenFill>
            </a:ext>
          </a:extLst>
        </p:spPr>
      </p:pic>
      <p:sp>
        <p:nvSpPr>
          <p:cNvPr id="12" name="AutoShape 16" descr="data:image/png;base64,iVBORw0KGgoAAAANSUhEUgAAAOEAAADhCAMAAAAJbSJIAAAA8FBMVEX////kTSbxZSnr6+sAAADkSR7pdVzrWSjIyMj39/fkRBTr8PDwXRbxYiPnp5r4u6f3sZnyek/pzcfkPwbwVwDj4+NVVVXnnI3lZEn97enAwMB6enq6urqnp6flak4iIiJqamrjRRjoVCcWFhYuLi7iOADuXyjxXxzqfGX1xLvvnY330cr76ufwpZfytarmXj364NvmhnP60MPq4N71l3ftk4LS0tLmWDT0vLH0iWT84tnoubHsjXrpyMLr5ePybDOSkpJERESUlJRQUFA/Pz9xcXHqURT1lnXscEz2oofq19T5wrL3tJ/zgVXs+vzydEEZODdUAAALQElEQVR4nO2dbVvaSBSGRyEqCag1tMp2S5u2FBRFUSlWse2+tK61Xf//v9mEGEjgnEMOOTNkuXi+rM0FE+6dMHlyXgalePq9GOnF6NjoUPF54hXTepl8+fv4yC+Tw6gXo3/+xvyM2SRKWPw6Hvhj7PASERYLo0HeLynhaJBX8aPLRBh9+lLi4FIRFsMh3iwx4dfg0Fby2HIRDt/zbqkJ/1DqTwB6iQiLvxcmj+SEsPgu0sRHKz1pfAP4NjoGEb5+MXkkL4SAnsdfOiZ8mRiCHGFFqF8rwphWhMV37+Pvff16+QiL8Sem4taYd3kI40+9L9QyzmH879KSEo4s9yuFE24Z5IsTvn8eKQOh+hb+9ZciCP96E9ef5giBj8wnfHr0LVCESb35nxGGA75SS0wYkPw9/GNpCUvR25aWUL36Gv53eQkjrQhXhEIaE74DPjJC+C0xBEY4McwfCyIsbEX6ODo2OrRVir/0+ehwAjz2coUcHw7zcQvWR7XSSiuttNJKK6200kor/Q91XN/Is+rHmQlLDSvPapRmI8ySvZZn2dkBVX/REKT6AoR1a9EUhKy6AGEr14QtAcKBt2gMQt5AgPAkz0uNfSJA2Mk1YUeA8NBdNAYh91CAsJ1rwrYA4XGuCbObNqVquSasCRAqWcK3mxn1NkEoAag8UcLN9YzajI/miRCeipoaUULrVIRwI8eEGyKEsrYtM2H8eyhi2pQ6yjHhkQihrG3LTBgfTMS0Sds2UUIR0yZt22QJJUybUmc5JjwTIaw18kT4IT5YQ8S0qVKuVpoEoS0QSwwkCZiZMGHa1mQA1YGkqZEktA6ECEVtmyihjGlTqpsnwrilsbpChKK2TZJQyLQptS25mGYljI9lbwsRXuWW8EqIkLBtls3V9zJXFZRQyLRRts3qbnPV2eHqUwUllDFtlG2ztx2u+Ke/b8YAdZg2Xyihd+QUmOL7rMQcJgmlAHFCq2uA8DFOuKmHEAP0TYUBwvI6RihlS4k0sHVqgLCKEYokgEPhts3WT1hLEGoxbUr1PIywoZ/wGiX0emKEeBrYvdBO2E4QJi4giQRwKNy2uT+0Ez6UUUIp06bUOWpq3FvuZcom3EEJhWKJgXDbZt9oJ9xtooRSpk2pY8q26Sa8QwkbEgngUCV0Dr197YS/UNPmCkXaAmGAc9g29qd6RAnlLI1SfdTUsG0bm/ALamkkqvYiofFE60A3YQm1pYKmjare6zMB2YSEaZOo2ouE2zbvs2ZCI6aNbdskn/HbuKWRM21UGhiybU5nH9fJLk93aJRGKAEcCk8DQ7bN6bkeKm6sjYi0yZk2rm1z9okAa7Z4aYJQzrSRhIBtc6jahpwS4vFEKNrm3BB58UyEyUiboGmj4okDgHDPDKEkoELv+KBt+6GLUFOkLRBu28BoG1HbIEYolgAOhds2CyL0NBFqM21U9Z4NADqnBgiFqvYi4WlgyLY5RCeRHKFUAjgU07YRnUSZCOMDiZo2vm3z9BOKmjYqDQzaNqKTSI5QKgEcSs62iRE2JE0b1XQBRdso25aFMBlpE0sAD1XyUEIo2kbYNjFCT9SWUvHEFs+2ZSHUaNqIpgsw2nah53uoodViLLx6D4y2eWh7+WaFpQRhwrRJVe1FGuBpYADQqR9g+ucZSxWUUNa0UbatAcUTpWJtRCxR1rRR1XvMJClvBTzHY4lSVXuRiDQwL0nKI8QTwMKmjWvbxAh3cUJZ08a1bWKE9yYSwKGIaBsvScojJGraZE2bYkbbxAifGajai+RhhKBtkyJE06Nrljghbtt4tW08wiZGKG7ayKYLfYQ1PAEsbdqo6j2LA8gkNFG1FwkPvdis2jYWoaEEcCgp28YiNGja5Gwbi9BI1V4kvHqPZ9tYhD/NmTY528YiNGjaqE1ceLaNRXiH17TJVe1FqqHfQzDaJkOIV+3Z4raUSpJybJvDIsRbLeRNGxVPPNhj6KyGCDonatpE9tqbFN4NbLkMVTFB58RbLWQTwKGE9t5D4qWVL8ApDVXtRSIyZhKEv4BTGjVtYnvvIYTNS+CURlotxhLaxAUjvAdOadS0iW3ighCWfwKnNGraxDZxwQih8Cdh2nQQ4k0XIoTnwCnv8P5YedMWbJmMf2woycQjrF4Dp8RNm2zVXiR8penXp4UZBIwQ8jS4aZPYIHla6JbJVv3f6RzTBfK1xa5SaFISr9Bu2qgtk/uA9f7MI1wHTmio1WIswrZBTxHIS2HCyiNwQsOmjareg5ouHCSEjBAyTZt0AjgUr+kCq96DCZt3wAmJSJsO00ZW7+0BhMhFjRAyTZts1V4konoPqm1DLmqYEDRtRvpj42JW7yFNFwjhA3BCw6aNXb2HBMkRQsi0XaKmTUOkLRBRvdeDqvc4hKBpwxPAwlV7IxEb8QCEt/DLEcKZpi1JqAdQeSgho+kCIYTOh0faZDZInhYvDXwBP4swCPFIm3wCOBSeBvYAQodDCNlSwrTJJ4BD4batMQ1YcBgrTT5MG7/pwrWBN0wTVprVKmRp8EibeNVeJJ5tKzgXN4N+w564tCcIm+Xq4/05+MRu3LRxmy4KwxrMH52W5cYpY4SVcnX98gG9tRk3bXNW7zlOYW+77rqelSD06cqfdqD7/EgGq/YizZsG9qeycNs7Db+Wm8EXr1x+tkvSBbrEbal8AjhUluq9IHJz011r2N/L1S/352lcl8mqvSfhm7ik2+Ik+FpuD/Av3oRw0ya1QfK0MEDGFieMOm+8ak+61WIsieq91P/7SxWMUEt6NBSz6SIb4QJMG1m9l3qLk9SExyar9iLxbFtGwra5VouxJKr3UhMardqLJFG9l5oQN21aEsChJJouUhMSO9HpMm20bfs3JWJqQqNVe5GINHB/cPPZSQOZkvD8PnHDN2Pa6DSwZzcO9vcKMylTEF7//FUtJ2ZQd6vFWHQq37Ldte7NhUNSziCsPVyuVye2Tpo0bToJScAnysbp/i0xlRTh9e7j5ORBhG81Eqb65VzLc61W5wcylRhhbedTs9qcmjzI0uhJAIdK/UsX/lT2e7fQ2gMRlvx1Bbg0MUJ9po1XvedPpb2xPTWVU4TXP5+Vy+jkAYRaqvYicav3/LWn303eRhKEtYe7Cj15T4oPqikBHGqeX7rwXDd+GxkTtne/IOvKDEJ9pm3u6r34bSQkPN75VMbXFZrQhXKNUsrwA2XRbcS/NM/vm6kuTYxQn2nLWr03vI2cBOsKi27dnGmjom2pKb/zJg8glNwgeVrZq9nn2vnDUKQtELplsjlC0Q2Sp5X9J9iyE+o0bRJNF3MRGqjai5S96WIewuTuSTpNm0TTBZfwQ/KHuDWbNommCxbhJN2QUFcCOFT2povUhB824QG0JYBDZf9d2XSE0ORFhDpNmxnCDzhdIOG99iZFRdskCKfWFYBQpy1Vs6Jt2QhnTF5EqBcwuzFFCLF1ZVo6OoDjymzbIMLZl2YMUF8CONRGw8vGOEmYfvKGfHZDXwL4Se2j06lKrnkJU6wrcXmuWz/Ru5I+qXbVst15KUeE6daVSEGop3eo9dl3QmcnQSXXvIS8yQsir62OnuJ1UqXD3hp/KjdZ68qw2f/0RF9KdKaOO61xUZ64/HXF6h5qvsOnkL/2uK48pH9p1reNrCtpVDvs2plW2AkNEzttk+tKGvlrjz3X2jNF51qtq8VfmqBK7d5atqn03MZC15U0Op4se2ZMXqM/MHrLm1/tk1PmzdK/5bkbndysK2lUOxykvmCDpM1Rzi9NWGedDXvWzTJYV7p5XVfSqEQadX9dMWSl9co36sDaEyTAzVppvfJvlo3x2uPTuQux0nrlG/V+MJWLttJ6dXzV9S9Ns+vKf9Gqu1qBshpq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4" name="Rectangle 13"/>
          <p:cNvSpPr/>
          <p:nvPr/>
        </p:nvSpPr>
        <p:spPr>
          <a:xfrm>
            <a:off x="6673422" y="3422143"/>
            <a:ext cx="4464855" cy="2169825"/>
          </a:xfrm>
          <a:prstGeom prst="rect">
            <a:avLst/>
          </a:prstGeom>
        </p:spPr>
        <p:txBody>
          <a:bodyPr wrap="square">
            <a:spAutoFit/>
          </a:bodyPr>
          <a:lstStyle/>
          <a:p>
            <a:pPr>
              <a:lnSpc>
                <a:spcPct val="150000"/>
              </a:lnSpc>
            </a:pPr>
            <a:r>
              <a:rPr lang="en-US" b="1" dirty="0">
                <a:latin typeface="Montserrat Semi Bold" panose="00000700000000000000" pitchFamily="50" charset="0"/>
              </a:rPr>
              <a:t>MySQL</a:t>
            </a:r>
            <a:r>
              <a:rPr lang="en-US" dirty="0">
                <a:latin typeface="Montserrat Semi Bold" panose="00000700000000000000" pitchFamily="50" charset="0"/>
              </a:rPr>
              <a:t> </a:t>
            </a:r>
            <a:r>
              <a:rPr lang="en-US" dirty="0" err="1">
                <a:latin typeface="Montserrat Semi Bold" panose="00000700000000000000" pitchFamily="50" charset="0"/>
              </a:rPr>
              <a:t>adalah</a:t>
            </a:r>
            <a:r>
              <a:rPr lang="en-US" dirty="0">
                <a:latin typeface="Montserrat Semi Bold" panose="00000700000000000000" pitchFamily="50" charset="0"/>
              </a:rPr>
              <a:t> </a:t>
            </a:r>
            <a:r>
              <a:rPr lang="en-US" dirty="0" err="1">
                <a:latin typeface="Montserrat Semi Bold" panose="00000700000000000000" pitchFamily="50" charset="0"/>
              </a:rPr>
              <a:t>sebuah</a:t>
            </a:r>
            <a:r>
              <a:rPr lang="en-US" dirty="0">
                <a:latin typeface="Montserrat Semi Bold" panose="00000700000000000000" pitchFamily="50" charset="0"/>
              </a:rPr>
              <a:t> database management system </a:t>
            </a:r>
            <a:r>
              <a:rPr lang="en-US" dirty="0" err="1">
                <a:latin typeface="Montserrat Semi Bold" panose="00000700000000000000" pitchFamily="50" charset="0"/>
              </a:rPr>
              <a:t>menggunakan</a:t>
            </a:r>
            <a:r>
              <a:rPr lang="en-US" dirty="0">
                <a:latin typeface="Montserrat Semi Bold" panose="00000700000000000000" pitchFamily="50" charset="0"/>
              </a:rPr>
              <a:t> </a:t>
            </a:r>
            <a:r>
              <a:rPr lang="en-US" dirty="0" err="1">
                <a:latin typeface="Montserrat Semi Bold" panose="00000700000000000000" pitchFamily="50" charset="0"/>
              </a:rPr>
              <a:t>perintah</a:t>
            </a:r>
            <a:r>
              <a:rPr lang="en-US" dirty="0">
                <a:latin typeface="Montserrat Semi Bold" panose="00000700000000000000" pitchFamily="50" charset="0"/>
              </a:rPr>
              <a:t> </a:t>
            </a:r>
            <a:r>
              <a:rPr lang="en-US" dirty="0" err="1">
                <a:latin typeface="Montserrat Semi Bold" panose="00000700000000000000" pitchFamily="50" charset="0"/>
              </a:rPr>
              <a:t>dasar</a:t>
            </a:r>
            <a:r>
              <a:rPr lang="en-US" dirty="0">
                <a:latin typeface="Montserrat Semi Bold" panose="00000700000000000000" pitchFamily="50" charset="0"/>
              </a:rPr>
              <a:t> SQL </a:t>
            </a:r>
            <a:r>
              <a:rPr lang="en-US" dirty="0" err="1">
                <a:latin typeface="Montserrat Semi Bold" panose="00000700000000000000" pitchFamily="50" charset="0"/>
              </a:rPr>
              <a:t>sebagai</a:t>
            </a:r>
            <a:r>
              <a:rPr lang="en-US" dirty="0">
                <a:latin typeface="Montserrat Semi Bold" panose="00000700000000000000" pitchFamily="50" charset="0"/>
              </a:rPr>
              <a:t> </a:t>
            </a:r>
            <a:r>
              <a:rPr lang="en-US" dirty="0" err="1">
                <a:latin typeface="Montserrat Semi Bold" panose="00000700000000000000" pitchFamily="50" charset="0"/>
              </a:rPr>
              <a:t>bahasa</a:t>
            </a:r>
            <a:r>
              <a:rPr lang="en-US" dirty="0">
                <a:latin typeface="Montserrat Semi Bold" panose="00000700000000000000" pitchFamily="50" charset="0"/>
              </a:rPr>
              <a:t> </a:t>
            </a:r>
            <a:r>
              <a:rPr lang="en-US" dirty="0" err="1">
                <a:latin typeface="Montserrat Semi Bold" panose="00000700000000000000" pitchFamily="50" charset="0"/>
              </a:rPr>
              <a:t>penghubung</a:t>
            </a:r>
            <a:r>
              <a:rPr lang="en-US" dirty="0">
                <a:latin typeface="Montserrat Semi Bold" panose="00000700000000000000" pitchFamily="50" charset="0"/>
              </a:rPr>
              <a:t> </a:t>
            </a:r>
            <a:r>
              <a:rPr lang="en-US" dirty="0" err="1">
                <a:latin typeface="Montserrat Semi Bold" panose="00000700000000000000" pitchFamily="50" charset="0"/>
              </a:rPr>
              <a:t>antara</a:t>
            </a:r>
            <a:r>
              <a:rPr lang="en-US" dirty="0">
                <a:latin typeface="Montserrat Semi Bold" panose="00000700000000000000" pitchFamily="50" charset="0"/>
              </a:rPr>
              <a:t> </a:t>
            </a:r>
            <a:r>
              <a:rPr lang="en-US" dirty="0" err="1">
                <a:latin typeface="Montserrat Semi Bold" panose="00000700000000000000" pitchFamily="50" charset="0"/>
              </a:rPr>
              <a:t>perangkat</a:t>
            </a:r>
            <a:r>
              <a:rPr lang="en-US" dirty="0">
                <a:latin typeface="Montserrat Semi Bold" panose="00000700000000000000" pitchFamily="50" charset="0"/>
              </a:rPr>
              <a:t> </a:t>
            </a:r>
            <a:r>
              <a:rPr lang="en-US" dirty="0" err="1">
                <a:latin typeface="Montserrat Semi Bold" panose="00000700000000000000" pitchFamily="50" charset="0"/>
              </a:rPr>
              <a:t>lunak</a:t>
            </a:r>
            <a:r>
              <a:rPr lang="en-US" dirty="0">
                <a:latin typeface="Montserrat Semi Bold" panose="00000700000000000000" pitchFamily="50" charset="0"/>
              </a:rPr>
              <a:t> </a:t>
            </a:r>
            <a:r>
              <a:rPr lang="en-US" dirty="0" err="1">
                <a:latin typeface="Montserrat Semi Bold" panose="00000700000000000000" pitchFamily="50" charset="0"/>
              </a:rPr>
              <a:t>aplikasi</a:t>
            </a:r>
            <a:r>
              <a:rPr lang="en-US" dirty="0">
                <a:latin typeface="Montserrat Semi Bold" panose="00000700000000000000" pitchFamily="50" charset="0"/>
              </a:rPr>
              <a:t> </a:t>
            </a:r>
            <a:r>
              <a:rPr lang="en-US" dirty="0" err="1">
                <a:latin typeface="Montserrat Semi Bold" panose="00000700000000000000" pitchFamily="50" charset="0"/>
              </a:rPr>
              <a:t>dengan</a:t>
            </a:r>
            <a:r>
              <a:rPr lang="en-US" dirty="0">
                <a:latin typeface="Montserrat Semi Bold" panose="00000700000000000000" pitchFamily="50" charset="0"/>
              </a:rPr>
              <a:t> database server</a:t>
            </a:r>
            <a:endParaRPr lang="id-ID" dirty="0">
              <a:latin typeface="Montserrat Semi Bold" panose="00000700000000000000" pitchFamily="50" charset="0"/>
            </a:endParaRPr>
          </a:p>
        </p:txBody>
      </p:sp>
      <p:pic>
        <p:nvPicPr>
          <p:cNvPr id="3094" name="Picture 22" descr="MySql Logo PNG Transparent &amp; SVG Vector - Freebie Supply"/>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10173" t="14699" r="12216" b="9454"/>
          <a:stretch/>
        </p:blipFill>
        <p:spPr bwMode="auto">
          <a:xfrm>
            <a:off x="7284978" y="1343993"/>
            <a:ext cx="2782956" cy="1885648"/>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p:cNvSpPr txBox="1">
            <a:spLocks/>
          </p:cNvSpPr>
          <p:nvPr/>
        </p:nvSpPr>
        <p:spPr>
          <a:xfrm>
            <a:off x="-139809" y="-131974"/>
            <a:ext cx="12394654" cy="1167685"/>
          </a:xfrm>
          <a:prstGeom prst="rect">
            <a:avLst/>
          </a:prstGeom>
          <a:effectLst/>
        </p:spPr>
        <p:txBody>
          <a:bodyPr vert="horz" lIns="91440" tIns="45720" rIns="91440" bIns="45720" rtlCol="0" anchor="b">
            <a:normAutofit/>
          </a:bodyPr>
          <a:lstStyle>
            <a:lvl1pPr algn="r"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id-ID" sz="3400" dirty="0" smtClean="0"/>
              <a:t>Pembuatan sistem website jual beli tersebut melibatkan </a:t>
            </a:r>
            <a:endParaRPr lang="en-US" sz="3400" dirty="0"/>
          </a:p>
        </p:txBody>
      </p:sp>
    </p:spTree>
    <p:extLst>
      <p:ext uri="{BB962C8B-B14F-4D97-AF65-F5344CB8AC3E}">
        <p14:creationId xmlns:p14="http://schemas.microsoft.com/office/powerpoint/2010/main" val="35054251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34738" y="1502420"/>
            <a:ext cx="8235885" cy="2956322"/>
          </a:xfrm>
          <a:prstGeom prst="rect">
            <a:avLst/>
          </a:prstGeom>
          <a:noFill/>
        </p:spPr>
        <p:txBody>
          <a:bodyPr wrap="square" rtlCol="0">
            <a:spAutoFit/>
          </a:bodyPr>
          <a:lstStyle/>
          <a:p>
            <a:pPr algn="just">
              <a:lnSpc>
                <a:spcPct val="150000"/>
              </a:lnSpc>
            </a:pPr>
            <a:r>
              <a:rPr lang="en-US" b="1" dirty="0" smtClean="0">
                <a:latin typeface="Montserrat Semi Bold" panose="00000700000000000000" pitchFamily="50" charset="0"/>
              </a:rPr>
              <a:t>XAMPP</a:t>
            </a:r>
            <a:r>
              <a:rPr lang="en-US" dirty="0" smtClean="0">
                <a:latin typeface="Montserrat Semi Bold" panose="00000700000000000000" pitchFamily="50" charset="0"/>
              </a:rPr>
              <a:t> </a:t>
            </a:r>
            <a:r>
              <a:rPr lang="en-US" dirty="0" err="1">
                <a:latin typeface="Montserrat Semi Bold" panose="00000700000000000000" pitchFamily="50" charset="0"/>
              </a:rPr>
              <a:t>adalah</a:t>
            </a:r>
            <a:r>
              <a:rPr lang="en-US" dirty="0">
                <a:latin typeface="Montserrat Semi Bold" panose="00000700000000000000" pitchFamily="50" charset="0"/>
              </a:rPr>
              <a:t> </a:t>
            </a:r>
            <a:r>
              <a:rPr lang="en-US" dirty="0" err="1">
                <a:latin typeface="Montserrat Semi Bold" panose="00000700000000000000" pitchFamily="50" charset="0"/>
              </a:rPr>
              <a:t>sebuah</a:t>
            </a:r>
            <a:r>
              <a:rPr lang="en-US" dirty="0">
                <a:latin typeface="Montserrat Semi Bold" panose="00000700000000000000" pitchFamily="50" charset="0"/>
              </a:rPr>
              <a:t> </a:t>
            </a:r>
            <a:r>
              <a:rPr lang="en-US" dirty="0" err="1">
                <a:latin typeface="Montserrat Semi Bold" panose="00000700000000000000" pitchFamily="50" charset="0"/>
              </a:rPr>
              <a:t>paket</a:t>
            </a:r>
            <a:r>
              <a:rPr lang="en-US" dirty="0">
                <a:latin typeface="Montserrat Semi Bold" panose="00000700000000000000" pitchFamily="50" charset="0"/>
              </a:rPr>
              <a:t> </a:t>
            </a:r>
            <a:r>
              <a:rPr lang="en-US" dirty="0" err="1">
                <a:latin typeface="Montserrat Semi Bold" panose="00000700000000000000" pitchFamily="50" charset="0"/>
              </a:rPr>
              <a:t>perangkat</a:t>
            </a:r>
            <a:r>
              <a:rPr lang="en-US" dirty="0">
                <a:latin typeface="Montserrat Semi Bold" panose="00000700000000000000" pitchFamily="50" charset="0"/>
              </a:rPr>
              <a:t> </a:t>
            </a:r>
            <a:r>
              <a:rPr lang="en-US" dirty="0" err="1">
                <a:latin typeface="Montserrat Semi Bold" panose="00000700000000000000" pitchFamily="50" charset="0"/>
              </a:rPr>
              <a:t>lunak</a:t>
            </a:r>
            <a:r>
              <a:rPr lang="en-US" dirty="0">
                <a:latin typeface="Montserrat Semi Bold" panose="00000700000000000000" pitchFamily="50" charset="0"/>
              </a:rPr>
              <a:t> (software) </a:t>
            </a:r>
            <a:r>
              <a:rPr lang="en-US" dirty="0" err="1">
                <a:latin typeface="Montserrat Semi Bold" panose="00000700000000000000" pitchFamily="50" charset="0"/>
              </a:rPr>
              <a:t>komputer</a:t>
            </a:r>
            <a:r>
              <a:rPr lang="en-US" dirty="0">
                <a:latin typeface="Montserrat Semi Bold" panose="00000700000000000000" pitchFamily="50" charset="0"/>
              </a:rPr>
              <a:t> </a:t>
            </a:r>
            <a:r>
              <a:rPr lang="en-US" dirty="0" smtClean="0">
                <a:latin typeface="Montserrat Semi Bold" panose="00000700000000000000" pitchFamily="50" charset="0"/>
              </a:rPr>
              <a:t>yang </a:t>
            </a:r>
            <a:r>
              <a:rPr lang="en-US" dirty="0" err="1" smtClean="0">
                <a:latin typeface="Montserrat Semi Bold" panose="00000700000000000000" pitchFamily="50" charset="0"/>
              </a:rPr>
              <a:t>berfungsi</a:t>
            </a:r>
            <a:r>
              <a:rPr lang="en-US" dirty="0" smtClean="0">
                <a:latin typeface="Montserrat Semi Bold" panose="00000700000000000000" pitchFamily="50" charset="0"/>
              </a:rPr>
              <a:t> </a:t>
            </a:r>
            <a:r>
              <a:rPr lang="en-US" dirty="0" err="1">
                <a:latin typeface="Montserrat Semi Bold" panose="00000700000000000000" pitchFamily="50" charset="0"/>
              </a:rPr>
              <a:t>sebagai</a:t>
            </a:r>
            <a:r>
              <a:rPr lang="en-US" dirty="0">
                <a:latin typeface="Montserrat Semi Bold" panose="00000700000000000000" pitchFamily="50" charset="0"/>
              </a:rPr>
              <a:t> server </a:t>
            </a:r>
            <a:r>
              <a:rPr lang="en-US" dirty="0" err="1">
                <a:latin typeface="Montserrat Semi Bold" panose="00000700000000000000" pitchFamily="50" charset="0"/>
              </a:rPr>
              <a:t>lokal</a:t>
            </a:r>
            <a:r>
              <a:rPr lang="en-US" dirty="0">
                <a:latin typeface="Montserrat Semi Bold" panose="00000700000000000000" pitchFamily="50" charset="0"/>
              </a:rPr>
              <a:t> </a:t>
            </a:r>
            <a:r>
              <a:rPr lang="en-US" dirty="0" err="1">
                <a:latin typeface="Montserrat Semi Bold" panose="00000700000000000000" pitchFamily="50" charset="0"/>
              </a:rPr>
              <a:t>untuk</a:t>
            </a:r>
            <a:r>
              <a:rPr lang="en-US" dirty="0">
                <a:latin typeface="Montserrat Semi Bold" panose="00000700000000000000" pitchFamily="50" charset="0"/>
              </a:rPr>
              <a:t> </a:t>
            </a:r>
            <a:r>
              <a:rPr lang="en-US" dirty="0" err="1">
                <a:latin typeface="Montserrat Semi Bold" panose="00000700000000000000" pitchFamily="50" charset="0"/>
              </a:rPr>
              <a:t>mengampu</a:t>
            </a:r>
            <a:r>
              <a:rPr lang="en-US" dirty="0">
                <a:latin typeface="Montserrat Semi Bold" panose="00000700000000000000" pitchFamily="50" charset="0"/>
              </a:rPr>
              <a:t> </a:t>
            </a:r>
            <a:r>
              <a:rPr lang="en-US" dirty="0" err="1">
                <a:latin typeface="Montserrat Semi Bold" panose="00000700000000000000" pitchFamily="50" charset="0"/>
              </a:rPr>
              <a:t>berbagai</a:t>
            </a:r>
            <a:r>
              <a:rPr lang="en-US" dirty="0">
                <a:latin typeface="Montserrat Semi Bold" panose="00000700000000000000" pitchFamily="50" charset="0"/>
              </a:rPr>
              <a:t> </a:t>
            </a:r>
            <a:r>
              <a:rPr lang="en-US" dirty="0" err="1">
                <a:latin typeface="Montserrat Semi Bold" panose="00000700000000000000" pitchFamily="50" charset="0"/>
              </a:rPr>
              <a:t>jenis</a:t>
            </a:r>
            <a:r>
              <a:rPr lang="en-US" dirty="0">
                <a:latin typeface="Montserrat Semi Bold" panose="00000700000000000000" pitchFamily="50" charset="0"/>
              </a:rPr>
              <a:t> data website yang </a:t>
            </a:r>
            <a:r>
              <a:rPr lang="en-US" dirty="0" err="1">
                <a:latin typeface="Montserrat Semi Bold" panose="00000700000000000000" pitchFamily="50" charset="0"/>
              </a:rPr>
              <a:t>sedang</a:t>
            </a:r>
            <a:r>
              <a:rPr lang="en-US" dirty="0">
                <a:latin typeface="Montserrat Semi Bold" panose="00000700000000000000" pitchFamily="50" charset="0"/>
              </a:rPr>
              <a:t> </a:t>
            </a:r>
            <a:r>
              <a:rPr lang="en-US" dirty="0" err="1">
                <a:latin typeface="Montserrat Semi Bold" panose="00000700000000000000" pitchFamily="50" charset="0"/>
              </a:rPr>
              <a:t>dalam</a:t>
            </a:r>
            <a:r>
              <a:rPr lang="en-US" dirty="0">
                <a:latin typeface="Montserrat Semi Bold" panose="00000700000000000000" pitchFamily="50" charset="0"/>
              </a:rPr>
              <a:t> proses </a:t>
            </a:r>
            <a:r>
              <a:rPr lang="en-US" dirty="0" err="1">
                <a:latin typeface="Montserrat Semi Bold" panose="00000700000000000000" pitchFamily="50" charset="0"/>
              </a:rPr>
              <a:t>pengembangan</a:t>
            </a:r>
            <a:r>
              <a:rPr lang="en-US" dirty="0">
                <a:latin typeface="Montserrat Semi Bold" panose="00000700000000000000" pitchFamily="50" charset="0"/>
              </a:rPr>
              <a:t>. </a:t>
            </a:r>
            <a:r>
              <a:rPr lang="en-US" dirty="0" err="1">
                <a:latin typeface="Montserrat Semi Bold" panose="00000700000000000000" pitchFamily="50" charset="0"/>
              </a:rPr>
              <a:t>Dalam</a:t>
            </a:r>
            <a:r>
              <a:rPr lang="en-US" dirty="0">
                <a:latin typeface="Montserrat Semi Bold" panose="00000700000000000000" pitchFamily="50" charset="0"/>
              </a:rPr>
              <a:t> </a:t>
            </a:r>
            <a:r>
              <a:rPr lang="en-US" dirty="0" err="1">
                <a:latin typeface="Montserrat Semi Bold" panose="00000700000000000000" pitchFamily="50" charset="0"/>
              </a:rPr>
              <a:t>prakteknya</a:t>
            </a:r>
            <a:r>
              <a:rPr lang="en-US" dirty="0">
                <a:latin typeface="Montserrat Semi Bold" panose="00000700000000000000" pitchFamily="50" charset="0"/>
              </a:rPr>
              <a:t>, XAMPP </a:t>
            </a:r>
            <a:r>
              <a:rPr lang="en-US" dirty="0" err="1">
                <a:latin typeface="Montserrat Semi Bold" panose="00000700000000000000" pitchFamily="50" charset="0"/>
              </a:rPr>
              <a:t>bisa</a:t>
            </a:r>
            <a:r>
              <a:rPr lang="en-US" dirty="0">
                <a:latin typeface="Montserrat Semi Bold" panose="00000700000000000000" pitchFamily="50" charset="0"/>
              </a:rPr>
              <a:t> </a:t>
            </a:r>
            <a:r>
              <a:rPr lang="en-US" dirty="0" err="1">
                <a:latin typeface="Montserrat Semi Bold" panose="00000700000000000000" pitchFamily="50" charset="0"/>
              </a:rPr>
              <a:t>digunakan</a:t>
            </a:r>
            <a:r>
              <a:rPr lang="en-US" dirty="0">
                <a:latin typeface="Montserrat Semi Bold" panose="00000700000000000000" pitchFamily="50" charset="0"/>
              </a:rPr>
              <a:t> </a:t>
            </a:r>
            <a:r>
              <a:rPr lang="en-US" dirty="0" err="1">
                <a:latin typeface="Montserrat Semi Bold" panose="00000700000000000000" pitchFamily="50" charset="0"/>
              </a:rPr>
              <a:t>untuk</a:t>
            </a:r>
            <a:r>
              <a:rPr lang="en-US" dirty="0">
                <a:latin typeface="Montserrat Semi Bold" panose="00000700000000000000" pitchFamily="50" charset="0"/>
              </a:rPr>
              <a:t> </a:t>
            </a:r>
            <a:r>
              <a:rPr lang="en-US" dirty="0" err="1">
                <a:latin typeface="Montserrat Semi Bold" panose="00000700000000000000" pitchFamily="50" charset="0"/>
              </a:rPr>
              <a:t>menguji</a:t>
            </a:r>
            <a:r>
              <a:rPr lang="en-US" dirty="0">
                <a:latin typeface="Montserrat Semi Bold" panose="00000700000000000000" pitchFamily="50" charset="0"/>
              </a:rPr>
              <a:t> </a:t>
            </a:r>
            <a:r>
              <a:rPr lang="en-US" dirty="0" err="1">
                <a:latin typeface="Montserrat Semi Bold" panose="00000700000000000000" pitchFamily="50" charset="0"/>
              </a:rPr>
              <a:t>kinerja</a:t>
            </a:r>
            <a:r>
              <a:rPr lang="en-US" dirty="0">
                <a:latin typeface="Montserrat Semi Bold" panose="00000700000000000000" pitchFamily="50" charset="0"/>
              </a:rPr>
              <a:t> </a:t>
            </a:r>
            <a:r>
              <a:rPr lang="en-US" dirty="0" err="1">
                <a:latin typeface="Montserrat Semi Bold" panose="00000700000000000000" pitchFamily="50" charset="0"/>
              </a:rPr>
              <a:t>fitur</a:t>
            </a:r>
            <a:r>
              <a:rPr lang="en-US" dirty="0">
                <a:latin typeface="Montserrat Semi Bold" panose="00000700000000000000" pitchFamily="50" charset="0"/>
              </a:rPr>
              <a:t> </a:t>
            </a:r>
            <a:r>
              <a:rPr lang="en-US" dirty="0" err="1">
                <a:latin typeface="Montserrat Semi Bold" panose="00000700000000000000" pitchFamily="50" charset="0"/>
              </a:rPr>
              <a:t>ataupun</a:t>
            </a:r>
            <a:r>
              <a:rPr lang="en-US" dirty="0">
                <a:latin typeface="Montserrat Semi Bold" panose="00000700000000000000" pitchFamily="50" charset="0"/>
              </a:rPr>
              <a:t> </a:t>
            </a:r>
            <a:r>
              <a:rPr lang="en-US" dirty="0" err="1">
                <a:latin typeface="Montserrat Semi Bold" panose="00000700000000000000" pitchFamily="50" charset="0"/>
              </a:rPr>
              <a:t>menampilkan</a:t>
            </a:r>
            <a:r>
              <a:rPr lang="en-US" dirty="0">
                <a:latin typeface="Montserrat Semi Bold" panose="00000700000000000000" pitchFamily="50" charset="0"/>
              </a:rPr>
              <a:t> </a:t>
            </a:r>
            <a:r>
              <a:rPr lang="en-US" dirty="0" err="1">
                <a:latin typeface="Montserrat Semi Bold" panose="00000700000000000000" pitchFamily="50" charset="0"/>
              </a:rPr>
              <a:t>konten</a:t>
            </a:r>
            <a:r>
              <a:rPr lang="en-US" dirty="0">
                <a:latin typeface="Montserrat Semi Bold" panose="00000700000000000000" pitchFamily="50" charset="0"/>
              </a:rPr>
              <a:t> yang </a:t>
            </a:r>
            <a:r>
              <a:rPr lang="en-US" dirty="0" err="1">
                <a:latin typeface="Montserrat Semi Bold" panose="00000700000000000000" pitchFamily="50" charset="0"/>
              </a:rPr>
              <a:t>ada</a:t>
            </a:r>
            <a:r>
              <a:rPr lang="en-US" dirty="0">
                <a:latin typeface="Montserrat Semi Bold" panose="00000700000000000000" pitchFamily="50" charset="0"/>
              </a:rPr>
              <a:t> </a:t>
            </a:r>
            <a:r>
              <a:rPr lang="en-US" dirty="0" err="1">
                <a:latin typeface="Montserrat Semi Bold" panose="00000700000000000000" pitchFamily="50" charset="0"/>
              </a:rPr>
              <a:t>didalam</a:t>
            </a:r>
            <a:r>
              <a:rPr lang="en-US" dirty="0">
                <a:latin typeface="Montserrat Semi Bold" panose="00000700000000000000" pitchFamily="50" charset="0"/>
              </a:rPr>
              <a:t> website </a:t>
            </a:r>
            <a:r>
              <a:rPr lang="en-US" dirty="0" err="1">
                <a:latin typeface="Montserrat Semi Bold" panose="00000700000000000000" pitchFamily="50" charset="0"/>
              </a:rPr>
              <a:t>kepada</a:t>
            </a:r>
            <a:r>
              <a:rPr lang="en-US" dirty="0">
                <a:latin typeface="Montserrat Semi Bold" panose="00000700000000000000" pitchFamily="50" charset="0"/>
              </a:rPr>
              <a:t> orang lain </a:t>
            </a:r>
            <a:r>
              <a:rPr lang="en-US" dirty="0" err="1">
                <a:latin typeface="Montserrat Semi Bold" panose="00000700000000000000" pitchFamily="50" charset="0"/>
              </a:rPr>
              <a:t>tanpa</a:t>
            </a:r>
            <a:r>
              <a:rPr lang="en-US" dirty="0">
                <a:latin typeface="Montserrat Semi Bold" panose="00000700000000000000" pitchFamily="50" charset="0"/>
              </a:rPr>
              <a:t> </a:t>
            </a:r>
            <a:r>
              <a:rPr lang="en-US" dirty="0" err="1">
                <a:latin typeface="Montserrat Semi Bold" panose="00000700000000000000" pitchFamily="50" charset="0"/>
              </a:rPr>
              <a:t>harus</a:t>
            </a:r>
            <a:r>
              <a:rPr lang="en-US" dirty="0">
                <a:latin typeface="Montserrat Semi Bold" panose="00000700000000000000" pitchFamily="50" charset="0"/>
              </a:rPr>
              <a:t> </a:t>
            </a:r>
            <a:r>
              <a:rPr lang="en-US" dirty="0" err="1">
                <a:latin typeface="Montserrat Semi Bold" panose="00000700000000000000" pitchFamily="50" charset="0"/>
              </a:rPr>
              <a:t>terkoneksi</a:t>
            </a:r>
            <a:r>
              <a:rPr lang="en-US" dirty="0">
                <a:latin typeface="Montserrat Semi Bold" panose="00000700000000000000" pitchFamily="50" charset="0"/>
              </a:rPr>
              <a:t> </a:t>
            </a:r>
            <a:r>
              <a:rPr lang="en-US" dirty="0" err="1">
                <a:latin typeface="Montserrat Semi Bold" panose="00000700000000000000" pitchFamily="50" charset="0"/>
              </a:rPr>
              <a:t>dengan</a:t>
            </a:r>
            <a:r>
              <a:rPr lang="en-US" dirty="0">
                <a:latin typeface="Montserrat Semi Bold" panose="00000700000000000000" pitchFamily="50" charset="0"/>
              </a:rPr>
              <a:t> internet, </a:t>
            </a:r>
            <a:r>
              <a:rPr lang="en-US" dirty="0" err="1">
                <a:latin typeface="Montserrat Semi Bold" panose="00000700000000000000" pitchFamily="50" charset="0"/>
              </a:rPr>
              <a:t>atau</a:t>
            </a:r>
            <a:r>
              <a:rPr lang="en-US" dirty="0">
                <a:latin typeface="Montserrat Semi Bold" panose="00000700000000000000" pitchFamily="50" charset="0"/>
              </a:rPr>
              <a:t> </a:t>
            </a:r>
            <a:r>
              <a:rPr lang="en-US" dirty="0" err="1">
                <a:latin typeface="Montserrat Semi Bold" panose="00000700000000000000" pitchFamily="50" charset="0"/>
              </a:rPr>
              <a:t>istilahnya</a:t>
            </a:r>
            <a:r>
              <a:rPr lang="en-US" dirty="0">
                <a:latin typeface="Montserrat Semi Bold" panose="00000700000000000000" pitchFamily="50" charset="0"/>
              </a:rPr>
              <a:t> website offline.</a:t>
            </a:r>
          </a:p>
        </p:txBody>
      </p:sp>
      <p:pic>
        <p:nvPicPr>
          <p:cNvPr id="1028" name="Picture 4" descr="XAMPP Logo Vector (.SVG) Free Downloa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27245" y="2044858"/>
            <a:ext cx="1771153" cy="178303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p:cNvSpPr>
            <a:spLocks noGrp="1"/>
          </p:cNvSpPr>
          <p:nvPr>
            <p:ph type="title"/>
          </p:nvPr>
        </p:nvSpPr>
        <p:spPr>
          <a:xfrm>
            <a:off x="-139809" y="84843"/>
            <a:ext cx="12394654" cy="1167685"/>
          </a:xfrm>
        </p:spPr>
        <p:txBody>
          <a:bodyPr>
            <a:normAutofit/>
          </a:bodyPr>
          <a:lstStyle/>
          <a:p>
            <a:pPr algn="ctr"/>
            <a:r>
              <a:rPr lang="id-ID" sz="3400" dirty="0"/>
              <a:t>Pembuatan sistem website jual beli tersebut melibatkan </a:t>
            </a:r>
            <a:endParaRPr lang="en-US" sz="3400" dirty="0"/>
          </a:p>
        </p:txBody>
      </p:sp>
    </p:spTree>
    <p:extLst>
      <p:ext uri="{BB962C8B-B14F-4D97-AF65-F5344CB8AC3E}">
        <p14:creationId xmlns:p14="http://schemas.microsoft.com/office/powerpoint/2010/main" val="420977785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61DDDE80-2DFA-4F2A-B66F-72059846BDAA}"/>
    </a:ext>
  </a:extLst>
</a:theme>
</file>

<file path=docProps/app.xml><?xml version="1.0" encoding="utf-8"?>
<Properties xmlns="http://schemas.openxmlformats.org/officeDocument/2006/extended-properties" xmlns:vt="http://schemas.openxmlformats.org/officeDocument/2006/docPropsVTypes">
  <Template>Tugas Akhir Kelompok A</Template>
  <TotalTime>516</TotalTime>
  <Words>440</Words>
  <Application>Microsoft Office PowerPoint</Application>
  <PresentationFormat>Widescreen</PresentationFormat>
  <Paragraphs>41</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 Light</vt:lpstr>
      <vt:lpstr>Calibri</vt:lpstr>
      <vt:lpstr>Times New Roman</vt:lpstr>
      <vt:lpstr>Wingdings</vt:lpstr>
      <vt:lpstr>Montserrat Semi Bold</vt:lpstr>
      <vt:lpstr>Celestial</vt:lpstr>
      <vt:lpstr> Final Project Praktikum Pemrograman Web </vt:lpstr>
      <vt:lpstr>Latar belakang</vt:lpstr>
      <vt:lpstr>Sistem e-commerce, jual beli kamera digital  beserta kit dan aksesorisnya:  </vt:lpstr>
      <vt:lpstr>perlengkapan yang berhubungan dengan kamera</vt:lpstr>
      <vt:lpstr>Deskripsi Lanjut Mengenai WEBSITE</vt:lpstr>
      <vt:lpstr>PowerPoint Presentation</vt:lpstr>
      <vt:lpstr>PowerPoint Presentation</vt:lpstr>
      <vt:lpstr>Pembuatan sistem website jual beli tersebut melibatkan </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PRAKTIKUM PEMROGRAMAN                   BERBASIS WEB</dc:title>
  <dc:creator>hp</dc:creator>
  <cp:lastModifiedBy>Lenovo</cp:lastModifiedBy>
  <cp:revision>25</cp:revision>
  <dcterms:created xsi:type="dcterms:W3CDTF">2020-10-31T15:20:51Z</dcterms:created>
  <dcterms:modified xsi:type="dcterms:W3CDTF">2020-11-04T07:31:01Z</dcterms:modified>
</cp:coreProperties>
</file>

<file path=docProps/thumbnail.jpeg>
</file>